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comments/modernComment_101_0.xml" ContentType="application/vnd.ms-powerpoint.comments+xml"/>
  <Override PartName="/ppt/notesSlides/notesSlide3.xml" ContentType="application/vnd.openxmlformats-officedocument.presentationml.notesSlide+xml"/>
  <Override PartName="/ppt/comments/modernComment_10D_D4274E9.xml" ContentType="application/vnd.ms-powerpoint.comments+xml"/>
  <Override PartName="/ppt/notesSlides/notesSlide4.xml" ContentType="application/vnd.openxmlformats-officedocument.presentationml.notesSlide+xml"/>
  <Override PartName="/ppt/comments/modernComment_105_0.xml" ContentType="application/vnd.ms-powerpoint.comments+xml"/>
  <Override PartName="/ppt/notesSlides/notesSlide5.xml" ContentType="application/vnd.openxmlformats-officedocument.presentationml.notesSlide+xml"/>
  <Override PartName="/ppt/comments/modernComment_10E_3A76B28F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3_BE9C2AF7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26_8260D6D2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07_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9" r:id="rId4"/>
    <p:sldId id="261" r:id="rId5"/>
    <p:sldId id="270" r:id="rId6"/>
    <p:sldId id="273" r:id="rId7"/>
    <p:sldId id="293" r:id="rId8"/>
    <p:sldId id="275" r:id="rId9"/>
    <p:sldId id="262" r:id="rId10"/>
    <p:sldId id="289" r:id="rId11"/>
    <p:sldId id="276" r:id="rId12"/>
    <p:sldId id="294" r:id="rId13"/>
    <p:sldId id="266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1pPr>
    <a:lvl2pPr marL="0" marR="0" indent="914446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2pPr>
    <a:lvl3pPr marL="0" marR="0" indent="1828891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3pPr>
    <a:lvl4pPr marL="0" marR="0" indent="2743337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4pPr>
    <a:lvl5pPr marL="0" marR="0" indent="3657782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5pPr>
    <a:lvl6pPr marL="0" marR="0" indent="4572229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6pPr>
    <a:lvl7pPr marL="0" marR="0" indent="5486674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7pPr>
    <a:lvl8pPr marL="0" marR="0" indent="6401120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8pPr>
    <a:lvl9pPr marL="0" marR="0" indent="7315565" algn="l" defTabSz="182889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4">
            <a:lumOff val="-83000"/>
          </a:schemeClr>
        </a:solidFill>
        <a:effectLst/>
        <a:uFillTx/>
        <a:latin typeface="+mj-lt"/>
        <a:ea typeface="+mj-ea"/>
        <a:cs typeface="+mj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275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860C52-4C5A-1055-7F52-D7A234533824}" name="Eduardo Junqueira" initials="EJ" userId="S::eduardo.j@ipvc.pt::c0f8eb77-9995-4465-8ffb-5d9e67be40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6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0B2B36-EF9E-9AE8-562C-FFFE1427248C}" v="427" dt="2025-07-15T19:43:33.75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381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  <a:alpha val="20000"/>
            </a:schemeClr>
          </a:solidFill>
        </a:fill>
      </a:tcStyle>
    </a:wholeTbl>
    <a:band2H>
      <a:tcTxStyle/>
      <a:tcStyle>
        <a:tcBdr/>
        <a:fill>
          <a:solidFill>
            <a:schemeClr val="accent6"/>
          </a:solidFill>
        </a:fill>
      </a:tcStyle>
    </a:band2H>
    <a:firstCol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  <a:alpha val="20000"/>
            </a:schemeClr>
          </a:solidFill>
        </a:fill>
      </a:tcStyle>
    </a:firstCol>
    <a:la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508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4">
            <a:lumOff val="-83000"/>
          </a:schemeClr>
        </a:fontRef>
        <a:schemeClr val="accent4">
          <a:lumOff val="-83000"/>
        </a:schemeClr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2F3131"/>
        </a:fontRef>
        <a:srgbClr val="2F3131"/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127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Col>
    <a:la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6"/>
              </a:solidFill>
              <a:prstDash val="solid"/>
              <a:round/>
            </a:ln>
          </a:left>
          <a:right>
            <a:ln w="12700" cap="flat">
              <a:solidFill>
                <a:schemeClr val="accent6"/>
              </a:solidFill>
              <a:prstDash val="solid"/>
              <a:round/>
            </a:ln>
          </a:right>
          <a:top>
            <a:ln w="38100" cap="flat">
              <a:solidFill>
                <a:schemeClr val="accent6"/>
              </a:solidFill>
              <a:prstDash val="solid"/>
              <a:round/>
            </a:ln>
          </a:top>
          <a:bottom>
            <a:ln w="127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solidFill>
                <a:schemeClr val="accent6"/>
              </a:solidFill>
              <a:prstDash val="solid"/>
              <a:round/>
            </a:ln>
          </a:insideH>
          <a:insideV>
            <a:ln w="12700" cap="flat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4">
                  <a:lumOff val="-8300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4">
              <a:lumOff val="-83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28"/>
  </p:normalViewPr>
  <p:slideViewPr>
    <p:cSldViewPr snapToGrid="0">
      <p:cViewPr varScale="1">
        <p:scale>
          <a:sx n="57" d="100"/>
          <a:sy n="57" d="100"/>
        </p:scale>
        <p:origin x="576" y="184"/>
      </p:cViewPr>
      <p:guideLst>
        <p:guide orient="horz" pos="4275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509D01-F831-45A6-B328-927BD1389A5E}" authorId="{B7860C52-4C5A-1055-7F52-D7A234533824}" created="2025-01-15T21:28:32.457">
    <pc:sldMkLst xmlns:pc="http://schemas.microsoft.com/office/powerpoint/2013/main/command">
      <pc:docMk/>
      <pc:sldMk cId="0" sldId="256"/>
    </pc:sldMkLst>
    <p188:replyLst>
      <p188:reply id="{0FA7930F-7899-4712-89A9-97330DC7EAB3}" authorId="{B7860C52-4C5A-1055-7F52-D7A234533824}" created="2025-01-19T11:10:26.102">
        <p188:txBody>
          <a:bodyPr/>
          <a:lstStyle/>
          <a:p>
            <a:r>
              <a:rPr lang="en-US"/>
              <a:t>Automatização da configuração de uma rede</a:t>
            </a:r>
          </a:p>
        </p188:txBody>
      </p188:reply>
    </p188:replyLst>
    <p188:txBody>
      <a:bodyPr/>
      <a:lstStyle/>
      <a:p>
        <a:r>
          <a:rPr lang="en-US"/>
          <a:t>eduardo begin!</a:t>
        </a:r>
      </a:p>
    </p188:txBody>
  </p188:cm>
</p188:cmLst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5B5D91-36F4-448C-ADE5-E2933A16C311}" authorId="{B7860C52-4C5A-1055-7F52-D7A234533824}" created="2025-01-15T21:28:08.565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A1D595-4786-4237-BD88-D13C5AE79A06}" authorId="{B7860C52-4C5A-1055-7F52-D7A234533824}" created="2025-01-15T21:28:58.709">
    <pc:sldMkLst xmlns:pc="http://schemas.microsoft.com/office/powerpoint/2013/main/command">
      <pc:docMk/>
      <pc:sldMk cId="0" sldId="261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F5D9B2-F511-4F56-B8F7-149933C55A06}" authorId="{B7860C52-4C5A-1055-7F52-D7A234533824}" created="2025-01-15T21:31:06.969">
    <pc:sldMkLst xmlns:pc="http://schemas.microsoft.com/office/powerpoint/2013/main/command">
      <pc:docMk/>
      <pc:sldMk cId="0" sldId="263"/>
    </pc:sldMkLst>
    <p188:txBody>
      <a:bodyPr/>
      <a:lstStyle/>
      <a:p>
        <a:r>
          <a:rPr lang="en-US"/>
          <a:t>final 9m 40s</a:t>
        </a:r>
      </a:p>
    </p188:txBody>
  </p188:cm>
</p188:cmLst>
</file>

<file path=ppt/comments/modernComment_10D_D4274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71B2E5-5F32-4CA7-ACAA-B0E35F81845C}" authorId="{B7860C52-4C5A-1055-7F52-D7A234533824}" created="2025-01-15T21:28:47.818">
    <pc:sldMkLst xmlns:pc="http://schemas.microsoft.com/office/powerpoint/2013/main/command">
      <pc:docMk/>
      <pc:sldMk cId="222459113" sldId="269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0E_3A76B2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FADA25-3FA2-4391-A5DF-275504505775}" authorId="{B7860C52-4C5A-1055-7F52-D7A234533824}" created="2025-01-15T21:29:02.397">
    <pc:sldMkLst xmlns:pc="http://schemas.microsoft.com/office/powerpoint/2013/main/command">
      <pc:docMk/>
      <pc:sldMk cId="980857487" sldId="270"/>
    </pc:sldMkLst>
    <p188:txBody>
      <a:bodyPr/>
      <a:lstStyle/>
      <a:p>
        <a:r>
          <a:rPr lang="en-US"/>
          <a:t>eduardo begin!</a:t>
        </a:r>
      </a:p>
    </p188:txBody>
  </p188:cm>
</p188:cmLst>
</file>

<file path=ppt/comments/modernComment_113_BE9C2AF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BF671F-925D-4AD7-B1C9-B6A1E4E50BF2}" authorId="{B7860C52-4C5A-1055-7F52-D7A234533824}" created="2025-07-10T18:56:22.768">
    <pc:sldMkLst xmlns:pc="http://schemas.microsoft.com/office/powerpoint/2013/main/command">
      <pc:docMk/>
      <pc:sldMk cId="3197905655" sldId="275"/>
    </pc:sldMkLst>
    <p188:txBody>
      <a:bodyPr/>
      <a:lstStyle/>
      <a:p>
        <a:r>
          <a:rPr lang="en-US"/>
          <a:t>6 m de apresentação </a:t>
        </a:r>
      </a:p>
    </p188:txBody>
  </p188:cm>
</p188:cmLst>
</file>

<file path=ppt/comments/modernComment_126_8260D6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79CB7F-1ACA-4256-95F8-9F0232396E52}" authorId="{B7860C52-4C5A-1055-7F52-D7A234533824}" created="2025-07-11T14:27:42.816">
    <pc:sldMkLst xmlns:pc="http://schemas.microsoft.com/office/powerpoint/2013/main/command">
      <pc:docMk/>
      <pc:sldMk cId="2187384530" sldId="294"/>
    </pc:sldMkLst>
    <p188:txBody>
      <a:bodyPr/>
      <a:lstStyle/>
      <a:p>
        <a:r>
          <a:rPr lang="en-US"/>
          <a:t>6m até aqui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1pPr>
    <a:lvl2pPr indent="2286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2pPr>
    <a:lvl3pPr indent="4572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3pPr>
    <a:lvl4pPr indent="6858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4pPr>
    <a:lvl5pPr indent="9144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5pPr>
    <a:lvl6pPr indent="11430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6pPr>
    <a:lvl7pPr indent="13716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7pPr>
    <a:lvl8pPr indent="16002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8pPr>
    <a:lvl9pPr indent="1828800" defTabSz="1828891" latinLnBrk="0">
      <a:defRPr sz="1200">
        <a:solidFill>
          <a:schemeClr val="accent4">
            <a:lumOff val="-83000"/>
          </a:schemeClr>
        </a:solidFill>
        <a:latin typeface="+mj-lt"/>
        <a:ea typeface="+mj-ea"/>
        <a:cs typeface="+mj-cs"/>
        <a:sym typeface="Helvetica Neue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Eduardo begin!</a:t>
            </a:r>
          </a:p>
        </p:txBody>
      </p:sp>
    </p:spTree>
    <p:extLst>
      <p:ext uri="{BB962C8B-B14F-4D97-AF65-F5344CB8AC3E}">
        <p14:creationId xmlns:p14="http://schemas.microsoft.com/office/powerpoint/2010/main" val="3211423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en-GB"/>
              <a:t>Eduardo e Lourenço speak here!</a:t>
            </a:r>
            <a:endParaRPr lang="en-US"/>
          </a:p>
          <a:p>
            <a:pPr marL="0" marR="0" lvl="0" indent="0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1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/>
              <a:t>Lourenço speak all about NIS2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30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35D1E-C53A-5415-1021-3878CE83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37DEB7-A2C6-5CED-09AD-93ABFB3E4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3DBEA-B8E6-8543-A83B-BDD15F7C7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/>
              <a:t>Lourenço speak all about NIS2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35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en-GB" dirty="0"/>
              <a:t>Eduardo e Lourenço speak here!</a:t>
            </a:r>
            <a:endParaRPr lang="en-US" dirty="0"/>
          </a:p>
          <a:p>
            <a:pPr marL="0" marR="0" lvl="0" indent="0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80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Eduardo e Lourenço speak here!</a:t>
            </a:r>
            <a:endParaRPr lang="en-US" dirty="0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76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Eduardo begin!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80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"/>
              <a:buChar char="•"/>
              <a:defRPr sz="4769"/>
            </a:pPr>
            <a:r>
              <a:rPr lang="en-GB"/>
              <a:t>Lourenço begin!</a:t>
            </a:r>
          </a:p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Tx/>
              <a:buChar char="-"/>
              <a:defRPr sz="4769"/>
            </a:pP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603638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"/>
              <a:buChar char="•"/>
              <a:defRPr sz="4769"/>
            </a:pPr>
            <a:r>
              <a:rPr lang="en-GB" sz="4750"/>
              <a:t>Eduardo speak all about NIS</a:t>
            </a: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 sz="4750"/>
          </a:p>
        </p:txBody>
      </p:sp>
    </p:spTree>
    <p:extLst>
      <p:ext uri="{BB962C8B-B14F-4D97-AF65-F5344CB8AC3E}">
        <p14:creationId xmlns:p14="http://schemas.microsoft.com/office/powerpoint/2010/main" val="1342311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,Sans-Serif"/>
              <a:buChar char="•"/>
              <a:defRPr sz="4769"/>
            </a:pPr>
            <a:r>
              <a:rPr lang="en-GB"/>
              <a:t>Eduardo speak all about NIS</a:t>
            </a: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/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 sz="4750"/>
          </a:p>
        </p:txBody>
      </p:sp>
    </p:spTree>
    <p:extLst>
      <p:ext uri="{BB962C8B-B14F-4D97-AF65-F5344CB8AC3E}">
        <p14:creationId xmlns:p14="http://schemas.microsoft.com/office/powerpoint/2010/main" val="286213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 defTabSz="1645919">
              <a:lnSpc>
                <a:spcPct val="150000"/>
              </a:lnSpc>
              <a:spcBef>
                <a:spcPts val="1800"/>
              </a:spcBef>
              <a:buFont typeface="Arial,Sans-Serif"/>
              <a:buChar char="•"/>
              <a:defRPr sz="4769"/>
            </a:pPr>
            <a:r>
              <a:rPr lang="en-GB" sz="4750"/>
              <a:t>Lourenço speak all about NIS2</a:t>
            </a:r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/>
          </a:p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endParaRPr lang="en-GB" sz="4750"/>
          </a:p>
        </p:txBody>
      </p:sp>
    </p:spTree>
    <p:extLst>
      <p:ext uri="{BB962C8B-B14F-4D97-AF65-F5344CB8AC3E}">
        <p14:creationId xmlns:p14="http://schemas.microsoft.com/office/powerpoint/2010/main" val="2837321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C8AF9-DA64-0081-2D41-F58C155CC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862FA-EC73-368B-01B3-F89619FAD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A3CD9D-7A60-D85E-F35B-145BFFB0A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Eduardo begin!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985" indent="-387985" defTabSz="1645919">
              <a:lnSpc>
                <a:spcPct val="150000"/>
              </a:lnSpc>
              <a:spcBef>
                <a:spcPts val="1800"/>
              </a:spcBef>
              <a:defRPr sz="4769"/>
            </a:pPr>
            <a:r>
              <a:rPr lang="en-GB"/>
              <a:t>Lourenço speak all about NIS2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07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/>
            </a:pPr>
            <a:r>
              <a:rPr lang="en-GB"/>
              <a:t>Eduardo e Lourenço speak here!</a:t>
            </a:r>
            <a:endParaRPr lang="en-US"/>
          </a:p>
          <a:p>
            <a:pPr marL="0" marR="0" lvl="0" indent="0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1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intro">
    <p:bg>
      <p:bgPr>
        <a:solidFill>
          <a:schemeClr val="accent1">
            <a:hueOff val="1247524"/>
            <a:satOff val="81451"/>
            <a:lumOff val="737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10090398" y="5349875"/>
            <a:ext cx="13074402" cy="3016250"/>
          </a:xfrm>
          <a:prstGeom prst="rect">
            <a:avLst/>
          </a:prstGeom>
        </p:spPr>
        <p:txBody>
          <a:bodyPr/>
          <a:lstStyle>
            <a:lvl1pPr algn="ctr">
              <a:defRPr sz="13800">
                <a:solidFill>
                  <a:schemeClr val="accent6"/>
                </a:solidFill>
                <a:latin typeface="PCBius"/>
                <a:ea typeface="PCBius"/>
                <a:cs typeface="PCBius"/>
                <a:sym typeface="PCBius"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">
    <p:bg>
      <p:bgPr>
        <a:solidFill>
          <a:schemeClr val="accent1">
            <a:hueOff val="1247524"/>
            <a:satOff val="81451"/>
            <a:lumOff val="737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0090398" y="2428875"/>
            <a:ext cx="13074402" cy="3016250"/>
          </a:xfrm>
          <a:prstGeom prst="rect">
            <a:avLst/>
          </a:prstGeom>
        </p:spPr>
        <p:txBody>
          <a:bodyPr/>
          <a:lstStyle>
            <a:lvl1pPr algn="ctr">
              <a:defRPr sz="13800">
                <a:solidFill>
                  <a:schemeClr val="accent6"/>
                </a:solidFill>
                <a:latin typeface="PCBius"/>
                <a:ea typeface="PCBius"/>
                <a:cs typeface="PCBius"/>
                <a:sym typeface="PCBius"/>
              </a:defRPr>
            </a:lvl1pPr>
          </a:lstStyle>
          <a:p>
            <a:r>
              <a:t>Title Text</a:t>
            </a:r>
          </a:p>
        </p:txBody>
      </p:sp>
      <p:grpSp>
        <p:nvGrpSpPr>
          <p:cNvPr id="28" name="Group"/>
          <p:cNvGrpSpPr/>
          <p:nvPr/>
        </p:nvGrpSpPr>
        <p:grpSpPr>
          <a:xfrm>
            <a:off x="5856547" y="10295702"/>
            <a:ext cx="8119672" cy="3034558"/>
            <a:chOff x="0" y="0"/>
            <a:chExt cx="8119670" cy="3034557"/>
          </a:xfrm>
        </p:grpSpPr>
        <p:pic>
          <p:nvPicPr>
            <p:cNvPr id="25" name="Group" descr="Group"/>
            <p:cNvPicPr>
              <a:picLocks noChangeAspect="1"/>
            </p:cNvPicPr>
            <p:nvPr/>
          </p:nvPicPr>
          <p:blipFill>
            <a:blip r:embed="rId3"/>
            <a:srcRect l="22280" t="78665" r="21396" b="6441"/>
            <a:stretch>
              <a:fillRect/>
            </a:stretch>
          </p:blipFill>
          <p:spPr>
            <a:xfrm>
              <a:off x="0" y="0"/>
              <a:ext cx="8119671" cy="30345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Image" descr="Image"/>
            <p:cNvPicPr>
              <a:picLocks noChangeAspect="1"/>
            </p:cNvPicPr>
            <p:nvPr/>
          </p:nvPicPr>
          <p:blipFill>
            <a:blip r:embed="rId3"/>
            <a:srcRect l="88991" b="54779"/>
            <a:stretch>
              <a:fillRect/>
            </a:stretch>
          </p:blipFill>
          <p:spPr>
            <a:xfrm rot="16200000">
              <a:off x="4315676" y="1616428"/>
              <a:ext cx="403433" cy="2342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ESTG_IPVC.png" descr="ESTG_IPVC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23184" y="46837"/>
              <a:ext cx="4067013" cy="1488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Sub Title Text"/>
          <p:cNvSpPr txBox="1">
            <a:spLocks noGrp="1"/>
          </p:cNvSpPr>
          <p:nvPr>
            <p:ph type="body" sz="quarter" idx="13"/>
          </p:nvPr>
        </p:nvSpPr>
        <p:spPr>
          <a:xfrm>
            <a:off x="10090398" y="5349875"/>
            <a:ext cx="13074402" cy="301625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SzTx/>
              <a:buNone/>
              <a:defRPr sz="7800">
                <a:solidFill>
                  <a:schemeClr val="accent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Sub 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marL="228600" indent="-228600"/>
            <a:lvl2pPr marL="914400" indent="0"/>
            <a:lvl3pPr marL="1828800" indent="0"/>
            <a:lvl4pPr marL="2743200" indent="0"/>
            <a:lvl5pPr marL="3657600" indent="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ormal_with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/>
            <a:lvl2pPr marL="914400" indent="0"/>
            <a:lvl3pPr marL="1828800" indent="0"/>
            <a:lvl4pPr marL="2743200" indent="0"/>
            <a:lvl5pPr marL="3657600" indent="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Logo_ERSC_900dpi.png" descr="Logo_ERSC_900dp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ESTG_IPVC.png" descr="ESTG_IPVC.png"/>
          <p:cNvPicPr>
            <a:picLocks noChangeAspect="1"/>
          </p:cNvPicPr>
          <p:nvPr/>
        </p:nvPicPr>
        <p:blipFill>
          <a:blip r:embed="rId8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301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134031" y="12782470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23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708400"/>
            <a:ext cx="21945600" cy="8589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1pPr>
      <a:lvl2pPr marL="0" marR="0" indent="914446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2pPr>
      <a:lvl3pPr marL="0" marR="0" indent="1828891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3pPr>
      <a:lvl4pPr marL="0" marR="0" indent="2743337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4pPr>
      <a:lvl5pPr marL="0" marR="0" indent="3657782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5pPr>
      <a:lvl6pPr marL="0" marR="0" indent="4572229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6pPr>
      <a:lvl7pPr marL="0" marR="0" indent="5486674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7pPr>
      <a:lvl8pPr marL="0" marR="0" indent="6401120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8pPr>
      <a:lvl9pPr marL="0" marR="0" indent="7315565" algn="l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0" i="0" u="none" strike="noStrike" cap="none" spc="0" baseline="0">
          <a:solidFill>
            <a:schemeClr val="accent1">
              <a:hueOff val="1247524"/>
              <a:satOff val="81451"/>
              <a:lumOff val="7372"/>
            </a:schemeClr>
          </a:solidFill>
          <a:uFillTx/>
          <a:latin typeface="+mj-lt"/>
          <a:ea typeface="+mj-ea"/>
          <a:cs typeface="+mj-cs"/>
          <a:sym typeface="Helvetica Neue Light"/>
        </a:defRPr>
      </a:lvl9pPr>
    </p:titleStyle>
    <p:bodyStyle>
      <a:lvl1pPr marL="441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1pPr>
      <a:lvl2pPr marL="822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2pPr>
      <a:lvl3pPr marL="1203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3pPr>
      <a:lvl4pPr marL="1584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4pPr>
      <a:lvl5pPr marL="1965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-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5pPr>
      <a:lvl6pPr marL="2346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6pPr>
      <a:lvl7pPr marL="2727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7pPr>
      <a:lvl8pPr marL="3108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8pPr>
      <a:lvl9pPr marL="3489157" marR="0" indent="-441157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4400" b="0" i="0" u="none" strike="noStrike" cap="none" spc="0" baseline="0">
          <a:solidFill>
            <a:schemeClr val="accent4">
              <a:lumOff val="-83000"/>
            </a:schemeClr>
          </a:solidFill>
          <a:uFillTx/>
          <a:latin typeface="+mj-lt"/>
          <a:ea typeface="+mj-ea"/>
          <a:cs typeface="+mj-cs"/>
          <a:sym typeface="Helvetica Neue Light"/>
        </a:defRPr>
      </a:lvl9pPr>
    </p:bodyStyle>
    <p:otherStyle>
      <a:lvl1pPr marL="0" marR="0" indent="0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914446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828891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2743337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3657782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4572229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5486674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6401120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7315565" algn="r" defTabSz="18288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8260D6D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lobeteam.com/wp-content/uploads/2022/06/NIS2-compliance.jpg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pt.overleaf.com/project/67ef7baa14a19d89f59358c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file/d/1VrTOyrEzW7ied956Rqg7bXCpUOMQAXA1/view?usp=sharing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github.com/JunqueiraDevEduardo/Automation-Network-using-Python-and-Ansible.git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ipvcpt-my.sharepoint.com/:x:/g/personal/eduardo_j_ipvc_pt/EeVkxh0SPNxGp39co22LiCYB8jyGscTHdPRm2UFI2k8--A?e=0Zpo1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8/10/relationships/comments" Target="../comments/modernComment_10D_D4274E9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0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18/10/relationships/comments" Target="../comments/modernComment_10E_3A76B28F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18/10/relationships/comments" Target="../comments/modernComment_113_BE9C2AF7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rojeto 1"/>
          <p:cNvSpPr txBox="1">
            <a:spLocks noGrp="1"/>
          </p:cNvSpPr>
          <p:nvPr>
            <p:ph type="title"/>
          </p:nvPr>
        </p:nvSpPr>
        <p:spPr>
          <a:xfrm>
            <a:off x="12893217" y="6820330"/>
            <a:ext cx="7635333" cy="711605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r>
              <a:rPr lang="pt-PT" sz="5400" b="1" dirty="0">
                <a:latin typeface="Arial"/>
              </a:rPr>
              <a:t>PROJETO 2</a:t>
            </a:r>
          </a:p>
        </p:txBody>
      </p:sp>
      <p:sp>
        <p:nvSpPr>
          <p:cNvPr id="59" name="Exemplo de Apresentação"/>
          <p:cNvSpPr txBox="1">
            <a:spLocks noGrp="1"/>
          </p:cNvSpPr>
          <p:nvPr>
            <p:ph type="body" idx="13"/>
          </p:nvPr>
        </p:nvSpPr>
        <p:spPr>
          <a:xfrm>
            <a:off x="9348727" y="140111"/>
            <a:ext cx="14770280" cy="7823543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9600" b="1" dirty="0">
                <a:latin typeface="Arial"/>
                <a:cs typeface="Segoe UI"/>
              </a:rPr>
              <a:t>Automatização de rede utilizando </a:t>
            </a:r>
            <a:r>
              <a:rPr lang="pt-PT" sz="9600" b="1" err="1">
                <a:latin typeface="Arial"/>
                <a:cs typeface="Segoe UI"/>
              </a:rPr>
              <a:t>Python</a:t>
            </a:r>
            <a:r>
              <a:rPr lang="pt-PT" sz="9600" b="1" dirty="0">
                <a:latin typeface="Arial"/>
                <a:cs typeface="Segoe UI"/>
              </a:rPr>
              <a:t> e </a:t>
            </a:r>
            <a:r>
              <a:rPr lang="pt-PT" sz="9600" b="1" err="1">
                <a:latin typeface="Arial"/>
                <a:cs typeface="Segoe UI"/>
              </a:rPr>
              <a:t>Ansible</a:t>
            </a:r>
            <a:endParaRPr lang="pt-PT" sz="9600" b="1">
              <a:latin typeface="Arial"/>
              <a:cs typeface="Segoe UI"/>
            </a:endParaRPr>
          </a:p>
        </p:txBody>
      </p:sp>
      <p:sp>
        <p:nvSpPr>
          <p:cNvPr id="61" name="Aluno:…"/>
          <p:cNvSpPr txBox="1"/>
          <p:nvPr/>
        </p:nvSpPr>
        <p:spPr>
          <a:xfrm>
            <a:off x="5732804" y="8265527"/>
            <a:ext cx="18057110" cy="2563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/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dirty="0">
                <a:latin typeface="Arial"/>
                <a:cs typeface="Arial"/>
              </a:rPr>
              <a:t>         </a:t>
            </a:r>
            <a:r>
              <a:rPr lang="en-US" sz="4800" dirty="0" err="1">
                <a:latin typeface="Arial"/>
                <a:cs typeface="Arial"/>
              </a:rPr>
              <a:t>Aluno</a:t>
            </a:r>
            <a:r>
              <a:rPr sz="4800" dirty="0">
                <a:latin typeface="Arial"/>
                <a:cs typeface="Arial"/>
              </a:rPr>
              <a:t>:</a:t>
            </a:r>
            <a:r>
              <a:rPr lang="en-US" sz="4800" dirty="0">
                <a:latin typeface="Arial"/>
                <a:cs typeface="Arial"/>
              </a:rPr>
              <a:t>   Eduardo Miguel Moreira  Junqueira  nº 30241 </a:t>
            </a:r>
            <a:endParaRPr lang="en-US" dirty="0"/>
          </a:p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>
              <a:latin typeface="Arial"/>
              <a:cs typeface="Arial"/>
            </a:endParaRPr>
          </a:p>
          <a:p>
            <a:pPr defTabSz="1828800">
              <a:lnSpc>
                <a:spcPct val="90000"/>
              </a:lnSpc>
              <a:defRPr sz="49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86015-0A46-2ABD-AB7B-3CF1B52B6C59}"/>
              </a:ext>
            </a:extLst>
          </p:cNvPr>
          <p:cNvSpPr txBox="1"/>
          <p:nvPr/>
        </p:nvSpPr>
        <p:spPr>
          <a:xfrm>
            <a:off x="12892950" y="9765493"/>
            <a:ext cx="9343548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err="1">
                <a:solidFill>
                  <a:schemeClr val="bg1"/>
                </a:solidFill>
                <a:latin typeface="Arial"/>
              </a:rPr>
              <a:t>Supervisionado</a:t>
            </a:r>
            <a:r>
              <a:rPr lang="en-US" sz="4400" b="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4400" b="1" err="1">
                <a:solidFill>
                  <a:schemeClr val="bg1"/>
                </a:solidFill>
                <a:latin typeface="Arial"/>
              </a:rPr>
              <a:t>por</a:t>
            </a:r>
            <a:r>
              <a:rPr lang="en-US" sz="4400" b="1" dirty="0">
                <a:solidFill>
                  <a:schemeClr val="bg1"/>
                </a:solidFill>
                <a:latin typeface="Arial"/>
              </a:rPr>
              <a:t>:</a:t>
            </a:r>
          </a:p>
          <a:p>
            <a:r>
              <a:rPr lang="en-US" sz="4400" b="1" dirty="0">
                <a:solidFill>
                  <a:schemeClr val="bg1"/>
                </a:solidFill>
                <a:latin typeface="Arial"/>
                <a:ea typeface="+mj-lt"/>
                <a:cs typeface="+mj-lt"/>
              </a:rPr>
              <a:t>Prof. Nuno Torres</a:t>
            </a:r>
            <a:endParaRPr lang="en-US" sz="4400" b="1" dirty="0">
              <a:solidFill>
                <a:schemeClr val="bg1"/>
              </a:solidFill>
              <a:latin typeface="Arial"/>
            </a:endParaRPr>
          </a:p>
          <a:p>
            <a:pPr marL="0" marR="0" indent="0" algn="l" defTabSz="182889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clusões"/>
          <p:cNvSpPr txBox="1">
            <a:spLocks noGrp="1"/>
          </p:cNvSpPr>
          <p:nvPr>
            <p:ph type="title"/>
          </p:nvPr>
        </p:nvSpPr>
        <p:spPr>
          <a:xfrm>
            <a:off x="3024" y="192078"/>
            <a:ext cx="15601038" cy="1630620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algn="ctr"/>
            <a:r>
              <a:rPr lang="en-US" b="1" dirty="0">
                <a:solidFill>
                  <a:srgbClr val="E8641E"/>
                </a:solidFill>
                <a:latin typeface="Arial"/>
              </a:rPr>
              <a:t>4.2- TESTES 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3"/>
          </p:nvPr>
        </p:nvSpPr>
        <p:spPr>
          <a:xfrm>
            <a:off x="734227" y="2639111"/>
            <a:ext cx="13590481" cy="6394037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r>
              <a:rPr lang="en-US" sz="3600" dirty="0">
                <a:latin typeface="Arial"/>
                <a:cs typeface="Arial"/>
              </a:rPr>
              <a:t>Para </a:t>
            </a:r>
            <a:r>
              <a:rPr lang="en-US" sz="3600" dirty="0" err="1">
                <a:latin typeface="Arial"/>
                <a:cs typeface="Arial"/>
              </a:rPr>
              <a:t>provas</a:t>
            </a:r>
            <a:r>
              <a:rPr lang="en-US" sz="3600" dirty="0">
                <a:latin typeface="Arial"/>
                <a:cs typeface="Arial"/>
              </a:rPr>
              <a:t> de </a:t>
            </a:r>
            <a:r>
              <a:rPr lang="en-US" sz="3600" dirty="0" err="1">
                <a:latin typeface="Arial"/>
                <a:cs typeface="Arial"/>
              </a:rPr>
              <a:t>conceito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temos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os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seguintes</a:t>
            </a:r>
            <a:r>
              <a:rPr lang="en-US" sz="3600" dirty="0">
                <a:latin typeface="Arial"/>
                <a:cs typeface="Arial"/>
              </a:rPr>
              <a:t> </a:t>
            </a:r>
            <a:r>
              <a:rPr lang="en-US" sz="3600" dirty="0" err="1">
                <a:latin typeface="Arial"/>
                <a:cs typeface="Arial"/>
              </a:rPr>
              <a:t>objetivos</a:t>
            </a:r>
            <a:r>
              <a:rPr lang="en-US" sz="3600" dirty="0">
                <a:latin typeface="Arial"/>
                <a:cs typeface="Arial"/>
              </a:rPr>
              <a:t>:</a:t>
            </a:r>
          </a:p>
          <a:p>
            <a:pPr marL="742950" indent="-742950">
              <a:buAutoNum type="arabicPeriod"/>
            </a:pP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r>
              <a:rPr lang="en-US" sz="3600" b="1" dirty="0" err="1">
                <a:latin typeface="Arial"/>
                <a:cs typeface="Arial"/>
              </a:rPr>
              <a:t>Automatizar</a:t>
            </a:r>
            <a:r>
              <a:rPr lang="en-US" sz="3600" b="1" dirty="0">
                <a:latin typeface="Arial"/>
                <a:cs typeface="Arial"/>
              </a:rPr>
              <a:t> a </a:t>
            </a:r>
            <a:r>
              <a:rPr lang="en-US" sz="3600" b="1" dirty="0" err="1">
                <a:latin typeface="Arial"/>
                <a:cs typeface="Arial"/>
              </a:rPr>
              <a:t>configuração</a:t>
            </a:r>
            <a:r>
              <a:rPr lang="en-US" sz="3600" b="1" dirty="0">
                <a:latin typeface="Arial"/>
                <a:cs typeface="Arial"/>
              </a:rPr>
              <a:t> de </a:t>
            </a:r>
            <a:r>
              <a:rPr lang="en-US" sz="3600" b="1" dirty="0" err="1">
                <a:latin typeface="Arial"/>
                <a:cs typeface="Arial"/>
              </a:rPr>
              <a:t>uma</a:t>
            </a:r>
            <a:r>
              <a:rPr lang="en-US" sz="3600" b="1" dirty="0">
                <a:latin typeface="Arial"/>
                <a:cs typeface="Arial"/>
              </a:rPr>
              <a:t> rede </a:t>
            </a:r>
            <a:r>
              <a:rPr lang="en-US" sz="3600" b="1" dirty="0" err="1">
                <a:latin typeface="Arial"/>
                <a:cs typeface="Arial"/>
              </a:rPr>
              <a:t>utilizando</a:t>
            </a:r>
            <a:r>
              <a:rPr lang="en-US" sz="3600" b="1" dirty="0">
                <a:latin typeface="Arial"/>
                <a:cs typeface="Arial"/>
              </a:rPr>
              <a:t> Ansible e Python.</a:t>
            </a: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r>
              <a:rPr lang="en-US" sz="3600" b="1" dirty="0" err="1">
                <a:latin typeface="Arial"/>
                <a:cs typeface="Arial"/>
              </a:rPr>
              <a:t>Garantir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conformidade</a:t>
            </a:r>
            <a:r>
              <a:rPr lang="en-US" sz="3600" b="1" dirty="0">
                <a:latin typeface="Arial"/>
                <a:cs typeface="Arial"/>
              </a:rPr>
              <a:t> com </a:t>
            </a:r>
            <a:r>
              <a:rPr lang="en-US" sz="3600" b="1" dirty="0" err="1">
                <a:latin typeface="Arial"/>
                <a:cs typeface="Arial"/>
              </a:rPr>
              <a:t>os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requisitos</a:t>
            </a:r>
            <a:r>
              <a:rPr lang="en-US" sz="3600" b="1" dirty="0">
                <a:latin typeface="Arial"/>
                <a:cs typeface="Arial"/>
              </a:rPr>
              <a:t> da NIS2.</a:t>
            </a: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endParaRPr lang="en-US" sz="3600" dirty="0">
              <a:latin typeface="Arial"/>
              <a:cs typeface="Arial"/>
            </a:endParaRPr>
          </a:p>
          <a:p>
            <a:pPr marL="742950" indent="-742950">
              <a:buAutoNum type="arabicPeriod"/>
            </a:pPr>
            <a:r>
              <a:rPr lang="en-US" sz="3600" b="1" dirty="0" err="1">
                <a:latin typeface="Arial"/>
                <a:cs typeface="Arial"/>
              </a:rPr>
              <a:t>Melhorar</a:t>
            </a:r>
            <a:r>
              <a:rPr lang="en-US" sz="3600" b="1" dirty="0">
                <a:latin typeface="Arial"/>
                <a:cs typeface="Arial"/>
              </a:rPr>
              <a:t> a </a:t>
            </a:r>
            <a:r>
              <a:rPr lang="en-US" sz="3600" b="1" dirty="0" err="1">
                <a:latin typeface="Arial"/>
                <a:cs typeface="Arial"/>
              </a:rPr>
              <a:t>segurança</a:t>
            </a:r>
            <a:r>
              <a:rPr lang="en-US" sz="3600" b="1" dirty="0">
                <a:latin typeface="Arial"/>
                <a:cs typeface="Arial"/>
              </a:rPr>
              <a:t>, </a:t>
            </a:r>
            <a:r>
              <a:rPr lang="en-US" sz="3600" b="1" dirty="0" err="1">
                <a:latin typeface="Arial"/>
                <a:cs typeface="Arial"/>
              </a:rPr>
              <a:t>resiliência</a:t>
            </a:r>
            <a:r>
              <a:rPr lang="en-US" sz="3600" b="1" dirty="0">
                <a:latin typeface="Arial"/>
                <a:cs typeface="Arial"/>
              </a:rPr>
              <a:t> e </a:t>
            </a:r>
            <a:r>
              <a:rPr lang="en-US" sz="3600" b="1" dirty="0" err="1">
                <a:latin typeface="Arial"/>
                <a:cs typeface="Arial"/>
              </a:rPr>
              <a:t>eficiência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operacional</a:t>
            </a:r>
            <a:r>
              <a:rPr lang="en-US" sz="3600" b="1" dirty="0">
                <a:latin typeface="Arial"/>
                <a:cs typeface="Arial"/>
              </a:rPr>
              <a:t> da rede.</a:t>
            </a:r>
            <a:endParaRPr lang="en-US" sz="3600" dirty="0">
              <a:latin typeface="Arial"/>
              <a:cs typeface="Arial"/>
            </a:endParaRPr>
          </a:p>
          <a:p>
            <a:endParaRPr lang="en-US" sz="3600" dirty="0">
              <a:latin typeface="Arial"/>
              <a:cs typeface="Arial"/>
            </a:endParaRPr>
          </a:p>
          <a:p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Projeto 1">
            <a:extLst>
              <a:ext uri="{FF2B5EF4-FFF2-40B4-BE49-F238E27FC236}">
                <a16:creationId xmlns:a16="http://schemas.microsoft.com/office/drawing/2014/main" id="{53A01CD4-6BB6-F77F-1433-EEAF8EF292DE}"/>
              </a:ext>
            </a:extLst>
          </p:cNvPr>
          <p:cNvSpPr txBox="1">
            <a:spLocks/>
          </p:cNvSpPr>
          <p:nvPr/>
        </p:nvSpPr>
        <p:spPr>
          <a:xfrm>
            <a:off x="705" y="1898235"/>
            <a:ext cx="15776381" cy="74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IMPLEMENTAÇÃO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62F811-84D2-3257-39D2-CE576290EC23}"/>
              </a:ext>
            </a:extLst>
          </p:cNvPr>
          <p:cNvSpPr txBox="1"/>
          <p:nvPr/>
        </p:nvSpPr>
        <p:spPr>
          <a:xfrm>
            <a:off x="5478930" y="10418136"/>
            <a:ext cx="882146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13. </a:t>
            </a:r>
            <a:r>
              <a:rPr lang="en-US" b="1" dirty="0" err="1">
                <a:latin typeface="Arial"/>
              </a:rPr>
              <a:t>Fluxograma</a:t>
            </a:r>
            <a:r>
              <a:rPr lang="en-US" b="1" dirty="0">
                <a:latin typeface="Arial"/>
              </a:rPr>
              <a:t> de testes de </a:t>
            </a:r>
            <a:r>
              <a:rPr lang="en-US" b="1" dirty="0" err="1">
                <a:latin typeface="Arial"/>
              </a:rPr>
              <a:t>implementação</a:t>
            </a:r>
            <a:r>
              <a:rPr lang="en-US" b="1" dirty="0">
                <a:latin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[1],[2],[5].</a:t>
            </a:r>
            <a:endParaRPr lang="en-US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pic>
        <p:nvPicPr>
          <p:cNvPr id="2" name="Picture 1" descr="A diagram of a network&#10;&#10;AI-generated content may be incorrect.">
            <a:extLst>
              <a:ext uri="{FF2B5EF4-FFF2-40B4-BE49-F238E27FC236}">
                <a16:creationId xmlns:a16="http://schemas.microsoft.com/office/drawing/2014/main" id="{4EEF14FE-59C2-BEA7-C654-602336962F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5" t="2007" r="-114" b="2593"/>
          <a:stretch>
            <a:fillRect/>
          </a:stretch>
        </p:blipFill>
        <p:spPr>
          <a:xfrm>
            <a:off x="14301351" y="189372"/>
            <a:ext cx="9517140" cy="12631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8EFFC1-0091-06C9-004C-B2164455F121}"/>
              </a:ext>
            </a:extLst>
          </p:cNvPr>
          <p:cNvSpPr txBox="1"/>
          <p:nvPr/>
        </p:nvSpPr>
        <p:spPr>
          <a:xfrm>
            <a:off x="3264" y="12170407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 Testes </a:t>
            </a:r>
          </a:p>
        </p:txBody>
      </p:sp>
    </p:spTree>
    <p:extLst>
      <p:ext uri="{BB962C8B-B14F-4D97-AF65-F5344CB8AC3E}">
        <p14:creationId xmlns:p14="http://schemas.microsoft.com/office/powerpoint/2010/main" val="7056484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857991" y="396164"/>
            <a:ext cx="22656858" cy="1117112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  <a:cs typeface="Arial"/>
              </a:rPr>
              <a:t>5. Resultados Iniciais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C47C0F5-6064-7865-0DCD-D1CF780149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883" r="48" b="-330"/>
          <a:stretch>
            <a:fillRect/>
          </a:stretch>
        </p:blipFill>
        <p:spPr>
          <a:xfrm>
            <a:off x="228600" y="1522333"/>
            <a:ext cx="23905747" cy="1115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BCDB-02FD-BB3A-A45D-DAF9B4FC07DE}"/>
              </a:ext>
            </a:extLst>
          </p:cNvPr>
          <p:cNvSpPr txBox="1"/>
          <p:nvPr/>
        </p:nvSpPr>
        <p:spPr>
          <a:xfrm>
            <a:off x="863117" y="12352744"/>
            <a:ext cx="882146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14. Terminal </a:t>
            </a:r>
            <a:r>
              <a:rPr lang="en-US" b="1" dirty="0">
                <a:latin typeface="Arial"/>
                <a:cs typeface="Arial"/>
              </a:rPr>
              <a:t>VM </a:t>
            </a:r>
            <a:r>
              <a:rPr lang="en-US" b="1" dirty="0" err="1">
                <a:latin typeface="Arial"/>
                <a:cs typeface="Arial"/>
              </a:rPr>
              <a:t>configuração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inicial</a:t>
            </a:r>
            <a:r>
              <a:rPr lang="en-US" b="1" dirty="0">
                <a:latin typeface="Arial"/>
                <a:cs typeface="Arial"/>
              </a:rPr>
              <a:t> [1],[2],[5].</a:t>
            </a:r>
            <a:endParaRPr lang="en-US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B1BCC-B7FC-2C8C-9A0A-6EDCEFA5E54E}"/>
              </a:ext>
            </a:extLst>
          </p:cNvPr>
          <p:cNvSpPr txBox="1"/>
          <p:nvPr/>
        </p:nvSpPr>
        <p:spPr>
          <a:xfrm>
            <a:off x="14062416" y="12624579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 Resultados</a:t>
            </a:r>
          </a:p>
        </p:txBody>
      </p:sp>
    </p:spTree>
    <p:extLst>
      <p:ext uri="{BB962C8B-B14F-4D97-AF65-F5344CB8AC3E}">
        <p14:creationId xmlns:p14="http://schemas.microsoft.com/office/powerpoint/2010/main" val="138252594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B4076-C8F5-2082-D7DD-55E059F5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>
            <a:extLst>
              <a:ext uri="{FF2B5EF4-FFF2-40B4-BE49-F238E27FC236}">
                <a16:creationId xmlns:a16="http://schemas.microsoft.com/office/drawing/2014/main" id="{F31B33F8-0BF4-E770-392E-4BAD7CB2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>
            <a:extLst>
              <a:ext uri="{FF2B5EF4-FFF2-40B4-BE49-F238E27FC236}">
                <a16:creationId xmlns:a16="http://schemas.microsoft.com/office/drawing/2014/main" id="{B7D36CF9-F928-0269-91F3-EF86BD5CF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>
            <a:extLst>
              <a:ext uri="{FF2B5EF4-FFF2-40B4-BE49-F238E27FC236}">
                <a16:creationId xmlns:a16="http://schemas.microsoft.com/office/drawing/2014/main" id="{2110D736-D536-15CA-DB62-FD2EE8A34BD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>
            <a:extLst>
              <a:ext uri="{FF2B5EF4-FFF2-40B4-BE49-F238E27FC236}">
                <a16:creationId xmlns:a16="http://schemas.microsoft.com/office/drawing/2014/main" id="{06C181EC-4003-3A42-8185-1402D5923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7991" y="625679"/>
            <a:ext cx="22656858" cy="391111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  <a:cs typeface="Arial"/>
              </a:rPr>
              <a:t>5.1- Resultados Intermédios e Finais </a:t>
            </a:r>
          </a:p>
        </p:txBody>
      </p:sp>
      <p:sp>
        <p:nvSpPr>
          <p:cNvPr id="95" name="Slide Number">
            <a:extLst>
              <a:ext uri="{FF2B5EF4-FFF2-40B4-BE49-F238E27FC236}">
                <a16:creationId xmlns:a16="http://schemas.microsoft.com/office/drawing/2014/main" id="{DA5F2097-54B9-60FF-996B-BA6BC6B184F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FE80C-9CAE-2831-0631-0488F10DCD7E}"/>
              </a:ext>
            </a:extLst>
          </p:cNvPr>
          <p:cNvSpPr txBox="1"/>
          <p:nvPr/>
        </p:nvSpPr>
        <p:spPr>
          <a:xfrm>
            <a:off x="860680" y="5669016"/>
            <a:ext cx="23180997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b="1" dirty="0">
                <a:latin typeface="helvetica neue light"/>
              </a:rPr>
              <a:t>Interface Manual Cisco Packet Tracer video </a:t>
            </a:r>
            <a:r>
              <a:rPr lang="en-US" b="1" dirty="0" err="1">
                <a:latin typeface="helvetica neue light"/>
              </a:rPr>
              <a:t>demonstrativo</a:t>
            </a:r>
            <a:r>
              <a:rPr lang="en-US" b="1" dirty="0">
                <a:latin typeface="helvetica neue light"/>
              </a:rPr>
              <a:t> (9s).</a:t>
            </a:r>
            <a:endParaRPr lang="en-US" b="1" dirty="0"/>
          </a:p>
          <a:p>
            <a:pPr marL="571500" indent="-571500">
              <a:buFont typeface="Arial"/>
              <a:buChar char="•"/>
            </a:pPr>
            <a:r>
              <a:rPr lang="en-US" b="1" dirty="0" err="1"/>
              <a:t>Ligação</a:t>
            </a:r>
            <a:r>
              <a:rPr lang="en-US" b="1" dirty="0"/>
              <a:t> </a:t>
            </a:r>
            <a:r>
              <a:rPr lang="en-US" b="1" dirty="0" err="1"/>
              <a:t>inicial</a:t>
            </a:r>
            <a:r>
              <a:rPr lang="en-US" b="1" dirty="0"/>
              <a:t> GNS3 video </a:t>
            </a:r>
            <a:r>
              <a:rPr lang="en-US" b="1" dirty="0" err="1"/>
              <a:t>demonstrativo</a:t>
            </a:r>
            <a:r>
              <a:rPr lang="en-US" b="1" dirty="0"/>
              <a:t> (10s).</a:t>
            </a:r>
          </a:p>
          <a:p>
            <a:pPr marL="571500" indent="-571500">
              <a:buFont typeface="Arial"/>
              <a:buChar char="•"/>
            </a:pPr>
            <a:r>
              <a:rPr lang="en-US" b="1" dirty="0" err="1"/>
              <a:t>Validação</a:t>
            </a:r>
            <a:r>
              <a:rPr lang="en-US" b="1" dirty="0"/>
              <a:t> </a:t>
            </a:r>
            <a:r>
              <a:rPr lang="en-US" b="1" dirty="0" err="1"/>
              <a:t>inicial</a:t>
            </a:r>
            <a:r>
              <a:rPr lang="en-US" b="1" dirty="0"/>
              <a:t> GNS3 video </a:t>
            </a:r>
            <a:r>
              <a:rPr lang="en-US" b="1" dirty="0" err="1"/>
              <a:t>demonstrativo</a:t>
            </a:r>
            <a:r>
              <a:rPr lang="en-US" b="1" dirty="0"/>
              <a:t> (15s).</a:t>
            </a:r>
          </a:p>
          <a:p>
            <a:pPr marL="571500" indent="-571500">
              <a:buFont typeface="Arial"/>
              <a:buChar char="•"/>
            </a:pPr>
            <a:r>
              <a:rPr lang="en-US" b="1" dirty="0"/>
              <a:t>Deploy Ansible teste 1 video </a:t>
            </a:r>
            <a:r>
              <a:rPr lang="en-US" b="1" dirty="0" err="1"/>
              <a:t>demonstrativo</a:t>
            </a:r>
            <a:r>
              <a:rPr lang="en-US" b="1" dirty="0"/>
              <a:t> (50s).</a:t>
            </a:r>
          </a:p>
          <a:p>
            <a:pPr marL="571500" indent="-571500">
              <a:buFont typeface="Arial"/>
              <a:buChar char="•"/>
            </a:pPr>
            <a:r>
              <a:rPr lang="en-US" b="1" dirty="0"/>
              <a:t>Deploy Ansible test 2 video </a:t>
            </a:r>
            <a:r>
              <a:rPr lang="en-US" b="1" dirty="0" err="1"/>
              <a:t>demonstrativo</a:t>
            </a:r>
            <a:r>
              <a:rPr lang="en-US" b="1" dirty="0"/>
              <a:t> (54s).</a:t>
            </a:r>
          </a:p>
          <a:p>
            <a:pPr marL="571500" indent="-571500">
              <a:buFont typeface="Arial"/>
              <a:buChar char="•"/>
            </a:pPr>
            <a:r>
              <a:rPr lang="en-US" b="1" dirty="0"/>
              <a:t>Deploy Ansible test 3 video </a:t>
            </a:r>
            <a:r>
              <a:rPr lang="en-US" b="1" dirty="0" err="1"/>
              <a:t>demonstrativo</a:t>
            </a:r>
            <a:r>
              <a:rPr lang="en-US" b="1" dirty="0"/>
              <a:t> (34s)</a:t>
            </a:r>
          </a:p>
        </p:txBody>
      </p:sp>
    </p:spTree>
    <p:extLst>
      <p:ext uri="{BB962C8B-B14F-4D97-AF65-F5344CB8AC3E}">
        <p14:creationId xmlns:p14="http://schemas.microsoft.com/office/powerpoint/2010/main" val="2187384530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clusões"/>
          <p:cNvSpPr txBox="1">
            <a:spLocks noGrp="1"/>
          </p:cNvSpPr>
          <p:nvPr>
            <p:ph type="title"/>
          </p:nvPr>
        </p:nvSpPr>
        <p:spPr>
          <a:xfrm>
            <a:off x="411019" y="438150"/>
            <a:ext cx="23769781" cy="2254251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r>
              <a:rPr lang="pt-PT" sz="9600" b="1" dirty="0">
                <a:solidFill>
                  <a:srgbClr val="E8641E"/>
                </a:solidFill>
                <a:latin typeface="Arial"/>
                <a:cs typeface="Arial"/>
              </a:rPr>
              <a:t>       7. Bibliografia</a:t>
            </a:r>
            <a:endParaRPr lang="pt-PT" sz="9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9200" y="2981222"/>
            <a:ext cx="21945600" cy="8589385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r>
              <a:rPr lang="en-US" sz="4000" b="1" dirty="0">
                <a:latin typeface="Arial"/>
                <a:ea typeface="+mj-lt"/>
                <a:cs typeface="+mj-lt"/>
              </a:rPr>
              <a:t>[1]</a:t>
            </a:r>
            <a:r>
              <a:rPr lang="en-US" sz="4000" b="1" err="1">
                <a:latin typeface="Arial"/>
                <a:ea typeface="+mj-lt"/>
                <a:cs typeface="+mj-lt"/>
              </a:rPr>
              <a:t>Diagramas</a:t>
            </a:r>
            <a:r>
              <a:rPr lang="en-US" sz="4000" b="1" dirty="0">
                <a:latin typeface="Arial"/>
                <a:ea typeface="+mj-lt"/>
                <a:cs typeface="+mj-lt"/>
              </a:rPr>
              <a:t>.(2024) </a:t>
            </a:r>
            <a:r>
              <a:rPr lang="en-US" sz="4000" dirty="0">
                <a:ea typeface="+mj-lt"/>
                <a:cs typeface="+mj-lt"/>
                <a:hlinkClick r:id="rId6"/>
              </a:rPr>
              <a:t>https://drive.google.com/file/d/1VrTOyrEzW7ied956Rqg7bXCpUOMQAXA1/view?usp=sharing</a:t>
            </a:r>
            <a:endParaRPr lang="en-US" sz="4000" b="1" dirty="0">
              <a:latin typeface="Arial"/>
            </a:endParaRPr>
          </a:p>
          <a:p>
            <a:r>
              <a:rPr lang="en-US" sz="4000" b="1" dirty="0">
                <a:latin typeface="Arial"/>
                <a:ea typeface="+mj-lt"/>
                <a:cs typeface="Arial"/>
              </a:rPr>
              <a:t>[2]</a:t>
            </a:r>
            <a:r>
              <a:rPr lang="en-US" sz="4000" b="1" dirty="0">
                <a:latin typeface="Arial"/>
                <a:cs typeface="Arial"/>
              </a:rPr>
              <a:t>Junqueira, E., &amp; Silva, </a:t>
            </a:r>
            <a:r>
              <a:rPr lang="en-US" sz="4000" b="1" i="1" err="1">
                <a:latin typeface="Arial"/>
                <a:cs typeface="Arial"/>
              </a:rPr>
              <a:t>Projeto</a:t>
            </a:r>
            <a:r>
              <a:rPr lang="en-US" sz="4000" b="1" i="1" dirty="0">
                <a:latin typeface="Arial"/>
                <a:cs typeface="Arial"/>
              </a:rPr>
              <a:t> 2 no Overleaf</a:t>
            </a:r>
            <a:r>
              <a:rPr lang="en-US" sz="4000" b="1" dirty="0">
                <a:latin typeface="Arial"/>
                <a:cs typeface="Arial"/>
              </a:rPr>
              <a:t>. </a:t>
            </a:r>
            <a:r>
              <a:rPr lang="en-US" sz="4000" b="1" err="1">
                <a:latin typeface="Arial"/>
                <a:cs typeface="Arial"/>
              </a:rPr>
              <a:t>Recuperado</a:t>
            </a:r>
            <a:r>
              <a:rPr lang="en-US" sz="4000" b="1" dirty="0">
                <a:latin typeface="Arial"/>
                <a:cs typeface="Arial"/>
              </a:rPr>
              <a:t> de</a:t>
            </a:r>
            <a:r>
              <a:rPr lang="en-US" sz="4000" dirty="0">
                <a:latin typeface="Arial"/>
                <a:cs typeface="Arial"/>
              </a:rPr>
              <a:t> </a:t>
            </a:r>
            <a:r>
              <a:rPr lang="en-US" sz="4000" dirty="0">
                <a:ea typeface="+mj-lt"/>
                <a:cs typeface="+mj-lt"/>
                <a:hlinkClick r:id="rId7"/>
              </a:rPr>
              <a:t>https://pt.overleaf.com/project/67ef7baa14a19d89f59358cc</a:t>
            </a:r>
            <a:endParaRPr lang="en-US" sz="4000">
              <a:ea typeface="+mj-lt"/>
              <a:cs typeface="+mj-lt"/>
            </a:endParaRPr>
          </a:p>
          <a:p>
            <a:r>
              <a:rPr lang="en-US" sz="4000" b="1" dirty="0">
                <a:latin typeface="Arial"/>
                <a:cs typeface="Arial"/>
              </a:rPr>
              <a:t>[3]</a:t>
            </a:r>
            <a:r>
              <a:rPr lang="en-US" sz="4000" b="1" err="1">
                <a:latin typeface="Arial"/>
                <a:cs typeface="Arial"/>
              </a:rPr>
              <a:t>Globeteam</a:t>
            </a:r>
            <a:r>
              <a:rPr lang="en-US" sz="4000" b="1" dirty="0">
                <a:latin typeface="Arial"/>
                <a:cs typeface="Arial"/>
              </a:rPr>
              <a:t>. (2022). </a:t>
            </a:r>
            <a:r>
              <a:rPr lang="en-US" sz="4000" b="1" i="1" dirty="0">
                <a:latin typeface="Arial"/>
                <a:cs typeface="Arial"/>
              </a:rPr>
              <a:t>NIS2 compliance overview</a:t>
            </a:r>
            <a:r>
              <a:rPr lang="en-US" sz="4000" b="1" dirty="0">
                <a:latin typeface="Arial"/>
                <a:cs typeface="Arial"/>
              </a:rPr>
              <a:t> [</a:t>
            </a:r>
            <a:r>
              <a:rPr lang="en-US" sz="4000" b="1" err="1">
                <a:latin typeface="Arial"/>
                <a:cs typeface="Arial"/>
              </a:rPr>
              <a:t>Imagem</a:t>
            </a:r>
            <a:r>
              <a:rPr lang="en-US" sz="4000" b="1" dirty="0">
                <a:latin typeface="Arial"/>
                <a:cs typeface="Arial"/>
              </a:rPr>
              <a:t>]. </a:t>
            </a:r>
            <a:r>
              <a:rPr lang="en-US" sz="4000" b="1" err="1">
                <a:latin typeface="Arial"/>
                <a:cs typeface="Arial"/>
              </a:rPr>
              <a:t>Recuperado</a:t>
            </a:r>
            <a:r>
              <a:rPr lang="en-US" sz="4000" b="1" dirty="0">
                <a:latin typeface="Arial"/>
                <a:cs typeface="Arial"/>
              </a:rPr>
              <a:t> de </a:t>
            </a:r>
            <a:r>
              <a:rPr lang="en-US" sz="4000" dirty="0">
                <a:latin typeface="Arial"/>
                <a:cs typeface="Arial"/>
                <a:hlinkClick r:id="rId8"/>
              </a:rPr>
              <a:t>https://globeteam.com/wp-content/uploads/2022/06/NIS2-compliance.jpg</a:t>
            </a:r>
            <a:endParaRPr lang="en-US" sz="4000" dirty="0">
              <a:latin typeface="Arial"/>
              <a:cs typeface="Arial"/>
            </a:endParaRPr>
          </a:p>
          <a:p>
            <a:r>
              <a:rPr lang="en-US" sz="4000" b="1" dirty="0">
                <a:latin typeface="Arial"/>
                <a:cs typeface="Arial"/>
              </a:rPr>
              <a:t>[4]Small Software Company. (2025) </a:t>
            </a:r>
            <a:r>
              <a:rPr lang="en-US" sz="4000" dirty="0">
                <a:latin typeface="Arial"/>
                <a:cs typeface="Arial"/>
                <a:hlinkClick r:id="rId9"/>
              </a:rPr>
              <a:t>https://ipvcpt-my.sharepoint.com/:x:/g/personal/eduardo_j_ipvc_pt/EeVkxh0SPNxGp39co22LiCYB8jyGscTHdPRm2UFI2k8--A?e=0Zpo1u</a:t>
            </a:r>
            <a:endParaRPr lang="en-US" sz="4000" dirty="0">
              <a:latin typeface="Arial"/>
              <a:cs typeface="Arial"/>
            </a:endParaRPr>
          </a:p>
          <a:p>
            <a:r>
              <a:rPr lang="en-US" sz="4000" b="1" dirty="0">
                <a:latin typeface="Arial"/>
                <a:cs typeface="Arial"/>
              </a:rPr>
              <a:t>[5]</a:t>
            </a:r>
            <a:r>
              <a:rPr lang="en-US" sz="4000" b="1" err="1">
                <a:latin typeface="Arial"/>
                <a:cs typeface="Arial"/>
              </a:rPr>
              <a:t>JunqueiraDevEduardo</a:t>
            </a:r>
            <a:r>
              <a:rPr lang="en-US" sz="4000" b="1" dirty="0">
                <a:latin typeface="Arial"/>
                <a:cs typeface="Arial"/>
              </a:rPr>
              <a:t> (2025) .GitHub </a:t>
            </a:r>
            <a:r>
              <a:rPr lang="en-US" sz="4000" dirty="0">
                <a:ea typeface="+mj-lt"/>
                <a:cs typeface="+mj-lt"/>
                <a:hlinkClick r:id="rId10"/>
              </a:rPr>
              <a:t>https://github.com/JunqueiraDevEduardo/Automation-Network-using-Python-and-Ansible.git</a:t>
            </a:r>
            <a:endParaRPr lang="en-US" sz="4000">
              <a:latin typeface="Arial"/>
              <a:cs typeface="Arial"/>
            </a:endParaRPr>
          </a:p>
          <a:p>
            <a:endParaRPr lang="en-US" sz="1200" dirty="0">
              <a:ea typeface="+mj-lt"/>
              <a:cs typeface="+mj-lt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  <a:cs typeface="Arial"/>
            </a:endParaRPr>
          </a:p>
          <a:p>
            <a:endParaRPr lang="en-US" sz="1200" dirty="0">
              <a:latin typeface="Arial"/>
            </a:endParaRPr>
          </a:p>
          <a:p>
            <a:endParaRPr 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28076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IM"/>
          <p:cNvSpPr txBox="1">
            <a:spLocks noGrp="1"/>
          </p:cNvSpPr>
          <p:nvPr>
            <p:ph type="title"/>
          </p:nvPr>
        </p:nvSpPr>
        <p:spPr>
          <a:xfrm>
            <a:off x="9318414" y="5320925"/>
            <a:ext cx="7880540" cy="3016250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r>
              <a:rPr lang="en-US" b="1" dirty="0">
                <a:latin typeface="Arial"/>
              </a:rPr>
              <a:t>FIM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5CC28-1559-374E-EEF1-7AA57BBC485D}"/>
              </a:ext>
            </a:extLst>
          </p:cNvPr>
          <p:cNvSpPr txBox="1"/>
          <p:nvPr/>
        </p:nvSpPr>
        <p:spPr>
          <a:xfrm>
            <a:off x="13514853" y="9902433"/>
            <a:ext cx="625156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" name="Picture 1" descr="A screenshot of a person&amp;#39;s face&#10;&#10;AI-generated content may be incorrect.">
            <a:extLst>
              <a:ext uri="{FF2B5EF4-FFF2-40B4-BE49-F238E27FC236}">
                <a16:creationId xmlns:a16="http://schemas.microsoft.com/office/drawing/2014/main" id="{201FE4B5-2A77-EB50-3C89-71162AED1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8901" y="0"/>
            <a:ext cx="6398443" cy="13716000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Agenda"/>
          <p:cNvSpPr txBox="1">
            <a:spLocks noGrp="1"/>
          </p:cNvSpPr>
          <p:nvPr>
            <p:ph type="title"/>
          </p:nvPr>
        </p:nvSpPr>
        <p:spPr>
          <a:xfrm>
            <a:off x="263996" y="413798"/>
            <a:ext cx="24083810" cy="1760583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marL="1371600" indent="-1371600" algn="ctr">
              <a:buAutoNum type="arabicPeriod"/>
            </a:pPr>
            <a:r>
              <a:rPr lang="pt-PT" b="1" dirty="0">
                <a:solidFill>
                  <a:srgbClr val="E8641E"/>
                </a:solidFill>
                <a:latin typeface="Arial"/>
              </a:rPr>
              <a:t>INTRODUÇÃO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68" name="Introdução (1-2 slides max.) (âmbito e motivação)…"/>
          <p:cNvSpPr txBox="1">
            <a:spLocks noGrp="1"/>
          </p:cNvSpPr>
          <p:nvPr>
            <p:ph type="body" idx="13"/>
          </p:nvPr>
        </p:nvSpPr>
        <p:spPr>
          <a:xfrm>
            <a:off x="1219200" y="2900219"/>
            <a:ext cx="21945600" cy="9112253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 marL="0" indent="0" defTabSz="1645919">
              <a:buNone/>
              <a:defRPr sz="4769"/>
            </a:pPr>
            <a:r>
              <a:rPr lang="pt-PT" sz="4800" dirty="0">
                <a:latin typeface="Arial"/>
                <a:cs typeface="Arial"/>
              </a:rPr>
              <a:t>-Automatização de uma rede pretende ser explicita e de fácil implementação.</a:t>
            </a:r>
          </a:p>
          <a:p>
            <a:pPr defTabSz="1645919">
              <a:defRPr sz="4769"/>
            </a:pPr>
            <a:r>
              <a:rPr lang="pt-PT" sz="4800">
                <a:latin typeface="Arial"/>
                <a:cs typeface="Arial"/>
              </a:rPr>
              <a:t>Existência de “software” integrado para a automatização, ajuda e implementação da </a:t>
            </a:r>
            <a:r>
              <a:rPr lang="pt-PT" sz="4800" dirty="0">
                <a:latin typeface="Arial"/>
                <a:cs typeface="Arial"/>
              </a:rPr>
              <a:t>mesma.</a:t>
            </a:r>
            <a:endParaRPr lang="en-US" sz="4800" dirty="0">
              <a:latin typeface="Arial"/>
              <a:cs typeface="Arial"/>
            </a:endParaRPr>
          </a:p>
          <a:p>
            <a:pPr defTabSz="1645919">
              <a:defRPr sz="4769"/>
            </a:pPr>
            <a:r>
              <a:rPr lang="pt-PT" sz="4800">
                <a:latin typeface="Arial"/>
                <a:cs typeface="Arial"/>
              </a:rPr>
              <a:t>A construção da mesma pretende ser simples e de fácil interpretação será validada por diferentes testes de demonstração.</a:t>
            </a:r>
            <a:endParaRPr lang="en-US" sz="4800">
              <a:latin typeface="Arial"/>
              <a:cs typeface="Arial"/>
            </a:endParaRPr>
          </a:p>
          <a:p>
            <a:pPr defTabSz="1645919">
              <a:defRPr sz="4769"/>
            </a:pPr>
            <a:r>
              <a:rPr lang="pt-PT" sz="4800" dirty="0">
                <a:latin typeface="Arial"/>
                <a:cs typeface="Arial"/>
              </a:rPr>
              <a:t>A “interface” final da rede automatizada visa ser uma melhoria no que diz respeito aos processos manuais e validação de algumas normas da diretiva NIS 2.</a:t>
            </a:r>
            <a:endParaRPr lang="en-US" sz="4800" dirty="0">
              <a:latin typeface="Arial"/>
              <a:cs typeface="Arial"/>
            </a:endParaRPr>
          </a:p>
          <a:p>
            <a:pPr defTabSz="1645919">
              <a:defRPr sz="4769"/>
            </a:pPr>
            <a:r>
              <a:rPr lang="pt-PT" sz="4800" dirty="0">
                <a:latin typeface="Arial"/>
                <a:cs typeface="Arial"/>
              </a:rPr>
              <a:t>Esta apresentação é composta por: Estado de Arte, Metodologia, Implementação, Resultados e Validação.</a:t>
            </a:r>
            <a:endParaRPr lang="en-US" sz="4800" dirty="0">
              <a:latin typeface="Arial"/>
              <a:cs typeface="Arial"/>
            </a:endParaRPr>
          </a:p>
          <a:p>
            <a:pPr marL="0" indent="0" defTabSz="1645919">
              <a:buNone/>
              <a:defRPr sz="4769"/>
            </a:pPr>
            <a:endParaRPr lang="pt-PT" sz="4750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65003-F40D-C33C-B9DC-EBA58C76B12D}"/>
              </a:ext>
            </a:extLst>
          </p:cNvPr>
          <p:cNvSpPr txBox="1"/>
          <p:nvPr/>
        </p:nvSpPr>
        <p:spPr>
          <a:xfrm>
            <a:off x="1870152" y="11985517"/>
            <a:ext cx="2082126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 Automatização </a:t>
            </a:r>
            <a:endParaRPr lang="en-US" b="1" dirty="0">
              <a:latin typeface="Arial"/>
            </a:endParaRPr>
          </a:p>
        </p:txBody>
      </p:sp>
      <p:sp>
        <p:nvSpPr>
          <p:cNvPr id="6" name="Projeto 1">
            <a:extLst>
              <a:ext uri="{FF2B5EF4-FFF2-40B4-BE49-F238E27FC236}">
                <a16:creationId xmlns:a16="http://schemas.microsoft.com/office/drawing/2014/main" id="{481D32B7-3613-1B60-485A-26D0BF9DB97A}"/>
              </a:ext>
            </a:extLst>
          </p:cNvPr>
          <p:cNvSpPr txBox="1">
            <a:spLocks/>
          </p:cNvSpPr>
          <p:nvPr/>
        </p:nvSpPr>
        <p:spPr>
          <a:xfrm>
            <a:off x="777549" y="2156614"/>
            <a:ext cx="23326107" cy="71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PROJETO 2</a:t>
            </a:r>
            <a:endParaRPr lang="en-US"/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46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rabalhos Relacionado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2666256" cy="1259305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algn="ctr"/>
            <a:r>
              <a:rPr lang="pt-PT" b="1" dirty="0">
                <a:solidFill>
                  <a:srgbClr val="E8641E"/>
                </a:solidFill>
                <a:latin typeface="Arial"/>
              </a:rPr>
              <a:t>3. ESTADO DE ARTE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3654" y="2159714"/>
            <a:ext cx="6197954" cy="839401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ea typeface="+mj-lt"/>
                <a:cs typeface="+mj-lt"/>
              </a:rPr>
              <a:t>-Software Manual: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68668-2DFD-055B-5D81-15A955A83717}"/>
              </a:ext>
            </a:extLst>
          </p:cNvPr>
          <p:cNvSpPr txBox="1"/>
          <p:nvPr/>
        </p:nvSpPr>
        <p:spPr>
          <a:xfrm>
            <a:off x="16027490" y="11595731"/>
            <a:ext cx="1100394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latin typeface="Arial"/>
              <a:cs typeface="Arial"/>
            </a:endParaRPr>
          </a:p>
        </p:txBody>
      </p:sp>
      <p:pic>
        <p:nvPicPr>
          <p:cNvPr id="3" name="Picture 2" descr="Blue letters on a black background&#10;&#10;AI-generated content may be incorrect.">
            <a:extLst>
              <a:ext uri="{FF2B5EF4-FFF2-40B4-BE49-F238E27FC236}">
                <a16:creationId xmlns:a16="http://schemas.microsoft.com/office/drawing/2014/main" id="{321E32B6-E648-0359-F28A-86D55D52C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16637" y="9944526"/>
            <a:ext cx="3429000" cy="11525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E8FDD9-2D7D-C65A-2B58-8EA6F3F90B3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116" r="58" b="81115"/>
          <a:stretch>
            <a:fillRect/>
          </a:stretch>
        </p:blipFill>
        <p:spPr>
          <a:xfrm>
            <a:off x="1651221" y="9809189"/>
            <a:ext cx="8783837" cy="1285969"/>
          </a:xfrm>
          <a:prstGeom prst="rect">
            <a:avLst/>
          </a:prstGeom>
        </p:spPr>
      </p:pic>
      <p:sp>
        <p:nvSpPr>
          <p:cNvPr id="6" name="Projeto 1">
            <a:extLst>
              <a:ext uri="{FF2B5EF4-FFF2-40B4-BE49-F238E27FC236}">
                <a16:creationId xmlns:a16="http://schemas.microsoft.com/office/drawing/2014/main" id="{BB8F3C35-62DA-9673-945B-1EEAE3029D97}"/>
              </a:ext>
            </a:extLst>
          </p:cNvPr>
          <p:cNvSpPr txBox="1">
            <a:spLocks/>
          </p:cNvSpPr>
          <p:nvPr/>
        </p:nvSpPr>
        <p:spPr>
          <a:xfrm>
            <a:off x="6015291" y="2460047"/>
            <a:ext cx="13003968" cy="53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PROJETO 2</a:t>
            </a:r>
            <a:endParaRPr lang="en-US" sz="5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42AF7-7230-1BE6-3819-98A9D595D582}"/>
              </a:ext>
            </a:extLst>
          </p:cNvPr>
          <p:cNvSpPr txBox="1"/>
          <p:nvPr/>
        </p:nvSpPr>
        <p:spPr>
          <a:xfrm>
            <a:off x="3282880" y="11274134"/>
            <a:ext cx="50985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2. CPT [1],[2],[5].</a:t>
            </a:r>
            <a:endParaRPr lang="pt-PT" sz="3600" b="1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35794-5415-FF22-4753-D7F51C8A3FFD}"/>
              </a:ext>
            </a:extLst>
          </p:cNvPr>
          <p:cNvSpPr txBox="1"/>
          <p:nvPr/>
        </p:nvSpPr>
        <p:spPr>
          <a:xfrm>
            <a:off x="13221709" y="11091360"/>
            <a:ext cx="50985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4. GNS3 </a:t>
            </a:r>
            <a:r>
              <a:rPr lang="en-US" b="1" dirty="0">
                <a:latin typeface="Arial"/>
                <a:cs typeface="Arial"/>
              </a:rPr>
              <a:t>[1],[2],[5].</a:t>
            </a:r>
            <a:endParaRPr lang="en-US" sz="3600" b="1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1" name="Body Level One…">
            <a:extLst>
              <a:ext uri="{FF2B5EF4-FFF2-40B4-BE49-F238E27FC236}">
                <a16:creationId xmlns:a16="http://schemas.microsoft.com/office/drawing/2014/main" id="{E7F090B4-CD9F-FB43-3ED2-06EE55C12E39}"/>
              </a:ext>
            </a:extLst>
          </p:cNvPr>
          <p:cNvSpPr txBox="1">
            <a:spLocks/>
          </p:cNvSpPr>
          <p:nvPr/>
        </p:nvSpPr>
        <p:spPr>
          <a:xfrm>
            <a:off x="17115877" y="2162929"/>
            <a:ext cx="7167771" cy="83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914400" marR="0" indent="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1828800" marR="0" indent="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2743200" marR="0" indent="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3657600" marR="0" indent="0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2346157" marR="0" indent="-441157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2727157" marR="0" indent="-441157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3108157" marR="0" indent="-441157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3489157" marR="0" indent="-441157" algn="l" defTabSz="182880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chemeClr val="accent4">
                    <a:lumOff val="-83000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marL="0" indent="0" hangingPunct="1">
              <a:buNone/>
            </a:pPr>
            <a:r>
              <a:rPr lang="en-US" b="1" dirty="0">
                <a:latin typeface="Arial"/>
                <a:ea typeface="+mj-lt"/>
                <a:cs typeface="+mj-lt"/>
              </a:rPr>
              <a:t>-Software Automatizado: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121F1-F8B7-DC51-5B23-84EF0D9FC2A8}"/>
              </a:ext>
            </a:extLst>
          </p:cNvPr>
          <p:cNvSpPr txBox="1"/>
          <p:nvPr/>
        </p:nvSpPr>
        <p:spPr>
          <a:xfrm>
            <a:off x="16378749" y="8309505"/>
            <a:ext cx="509858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3. VMware </a:t>
            </a:r>
            <a:r>
              <a:rPr lang="en-US" b="1" dirty="0">
                <a:latin typeface="Arial"/>
                <a:cs typeface="Arial"/>
              </a:rPr>
              <a:t>[1],[2],[5].</a:t>
            </a:r>
            <a:endParaRPr lang="pt-PT" sz="3600" b="1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E2A03F38-0AFC-AAC9-0FD5-C752BC1AD6B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0639" t="14273" r="20393" b="-217"/>
          <a:stretch>
            <a:fillRect/>
          </a:stretch>
        </p:blipFill>
        <p:spPr>
          <a:xfrm>
            <a:off x="20266012" y="10264987"/>
            <a:ext cx="2774656" cy="2537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8D3DD2-EF14-C38C-D486-1FEB4F1E7D99}"/>
              </a:ext>
            </a:extLst>
          </p:cNvPr>
          <p:cNvSpPr txBox="1"/>
          <p:nvPr/>
        </p:nvSpPr>
        <p:spPr>
          <a:xfrm>
            <a:off x="18301344" y="12591480"/>
            <a:ext cx="632504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5. </a:t>
            </a:r>
            <a:r>
              <a:rPr lang="en-US" b="1" dirty="0" err="1">
                <a:latin typeface="Arial"/>
              </a:rPr>
              <a:t>OrbStack</a:t>
            </a:r>
            <a:r>
              <a:rPr lang="en-US" b="1" dirty="0">
                <a:latin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[1],[2],[5].</a:t>
            </a:r>
            <a:endParaRPr lang="en-US" sz="3600" b="1" i="0" u="none" strike="noStrike" cap="none" spc="0" normalizeH="0" baseline="0" dirty="0">
              <a:ln>
                <a:noFill/>
              </a:ln>
              <a:effectLst/>
              <a:uFillTx/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3EAC7-DD95-4FB5-9ECC-9309D5F020D8}"/>
              </a:ext>
            </a:extLst>
          </p:cNvPr>
          <p:cNvSpPr txBox="1"/>
          <p:nvPr/>
        </p:nvSpPr>
        <p:spPr>
          <a:xfrm>
            <a:off x="1032817" y="4326354"/>
            <a:ext cx="8739938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,Sans-Serif"/>
              <a:buChar char="•"/>
            </a:pPr>
            <a:r>
              <a:rPr lang="en-US" b="1" dirty="0" err="1">
                <a:latin typeface="Arial"/>
                <a:cs typeface="Arial"/>
              </a:rPr>
              <a:t>Documentação</a:t>
            </a:r>
            <a:r>
              <a:rPr lang="en-US" b="1" dirty="0">
                <a:latin typeface="Arial"/>
                <a:cs typeface="Arial"/>
              </a:rPr>
              <a:t> Excel da </a:t>
            </a:r>
            <a:r>
              <a:rPr lang="en-US" b="1" dirty="0" err="1">
                <a:latin typeface="Arial"/>
                <a:cs typeface="Arial"/>
              </a:rPr>
              <a:t>estrutura</a:t>
            </a:r>
            <a:r>
              <a:rPr lang="en-US" b="1" dirty="0">
                <a:latin typeface="Arial"/>
                <a:cs typeface="Arial"/>
              </a:rPr>
              <a:t> de </a:t>
            </a:r>
            <a:r>
              <a:rPr lang="en-US" b="1" dirty="0" err="1">
                <a:latin typeface="Arial"/>
                <a:cs typeface="Arial"/>
              </a:rPr>
              <a:t>uma</a:t>
            </a:r>
            <a:r>
              <a:rPr lang="en-US" b="1" dirty="0">
                <a:latin typeface="Arial"/>
                <a:cs typeface="Arial"/>
              </a:rPr>
              <a:t> rede que </a:t>
            </a:r>
            <a:r>
              <a:rPr lang="en-US" b="1" dirty="0" err="1">
                <a:latin typeface="Arial"/>
                <a:cs typeface="Arial"/>
              </a:rPr>
              <a:t>representa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"Very Small </a:t>
            </a:r>
            <a:r>
              <a:rPr lang="en-US" dirty="0" err="1">
                <a:latin typeface="Arial"/>
                <a:cs typeface="Arial"/>
              </a:rPr>
              <a:t>Enterprises",VSEs</a:t>
            </a:r>
            <a:r>
              <a:rPr lang="en-US" dirty="0">
                <a:latin typeface="Arial"/>
                <a:cs typeface="Arial"/>
              </a:rPr>
              <a:t>, Small “Software” Company network</a:t>
            </a:r>
            <a:r>
              <a:rPr lang="en-US" b="1" dirty="0">
                <a:latin typeface="Arial"/>
                <a:cs typeface="Arial"/>
              </a:rPr>
              <a:t> [4].</a:t>
            </a:r>
            <a:endParaRPr lang="en-US" dirty="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>
              <a:latin typeface="Arial"/>
              <a:cs typeface="Aria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F192C2-7C52-980A-DCEC-2E9D744D17C8}"/>
              </a:ext>
            </a:extLst>
          </p:cNvPr>
          <p:cNvCxnSpPr/>
          <p:nvPr/>
        </p:nvCxnSpPr>
        <p:spPr>
          <a:xfrm flipH="1">
            <a:off x="12487564" y="3191164"/>
            <a:ext cx="78508" cy="8730672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574C36-CEAE-DB9D-4E33-E8065E7DFF1F}"/>
              </a:ext>
            </a:extLst>
          </p:cNvPr>
          <p:cNvSpPr txBox="1"/>
          <p:nvPr/>
        </p:nvSpPr>
        <p:spPr>
          <a:xfrm>
            <a:off x="1032816" y="3396819"/>
            <a:ext cx="794121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endParaRPr lang="en-US">
              <a:latin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7E723-5A9B-3012-C3FC-7A70CFEE663B}"/>
              </a:ext>
            </a:extLst>
          </p:cNvPr>
          <p:cNvSpPr txBox="1"/>
          <p:nvPr/>
        </p:nvSpPr>
        <p:spPr>
          <a:xfrm>
            <a:off x="6441075" y="11979969"/>
            <a:ext cx="12242811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 Software </a:t>
            </a:r>
            <a:endParaRPr lang="en-US" b="1" dirty="0">
              <a:latin typeface="Arial"/>
            </a:endParaRP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778157-F31B-F3F5-762C-0BAE7C6A9D1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-168" t="3761" r="3725" b="24942"/>
          <a:stretch>
            <a:fillRect/>
          </a:stretch>
        </p:blipFill>
        <p:spPr>
          <a:xfrm>
            <a:off x="12618865" y="3152358"/>
            <a:ext cx="11775688" cy="5199530"/>
          </a:xfrm>
          <a:prstGeom prst="rect">
            <a:avLst/>
          </a:prstGeom>
        </p:spPr>
      </p:pic>
      <p:pic>
        <p:nvPicPr>
          <p:cNvPr id="9" name="Picture 8" descr="A close up of a logo&#10;&#10;AI-generated content may be incorrect.">
            <a:extLst>
              <a:ext uri="{FF2B5EF4-FFF2-40B4-BE49-F238E27FC236}">
                <a16:creationId xmlns:a16="http://schemas.microsoft.com/office/drawing/2014/main" id="{4A285A41-46D4-FA8D-2C61-AFBA7996D16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-3230" b="46372"/>
          <a:stretch>
            <a:fillRect/>
          </a:stretch>
        </p:blipFill>
        <p:spPr>
          <a:xfrm>
            <a:off x="14454287" y="3133288"/>
            <a:ext cx="3869460" cy="906548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7DCE8763-DFFD-CB66-22A6-31D9271EFCA9}"/>
              </a:ext>
            </a:extLst>
          </p:cNvPr>
          <p:cNvSpPr/>
          <p:nvPr/>
        </p:nvSpPr>
        <p:spPr>
          <a:xfrm flipH="1">
            <a:off x="14972251" y="8306600"/>
            <a:ext cx="1085290" cy="1711935"/>
          </a:xfrm>
          <a:prstGeom prst="downArrow">
            <a:avLst/>
          </a:prstGeom>
          <a:solidFill>
            <a:schemeClr val="accent6"/>
          </a:solidFill>
          <a:ln w="12700" cap="flat">
            <a:solidFill>
              <a:schemeClr val="accent4">
                <a:lumOff val="-83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accent4">
                  <a:lumOff val="-83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Neue Light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2D7F195-8784-F20D-BE6B-726ED30FF0F3}"/>
              </a:ext>
            </a:extLst>
          </p:cNvPr>
          <p:cNvSpPr/>
          <p:nvPr/>
        </p:nvSpPr>
        <p:spPr>
          <a:xfrm flipH="1">
            <a:off x="5039856" y="6986209"/>
            <a:ext cx="1050914" cy="2525498"/>
          </a:xfrm>
          <a:prstGeom prst="downArrow">
            <a:avLst/>
          </a:prstGeom>
          <a:solidFill>
            <a:schemeClr val="accent6"/>
          </a:solidFill>
          <a:ln w="12700" cap="flat">
            <a:solidFill>
              <a:schemeClr val="accent4">
                <a:lumOff val="-83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accent4">
                  <a:lumOff val="-83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Neue Ligh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804B4EB-C178-6D22-7737-68C2F5989707}"/>
              </a:ext>
            </a:extLst>
          </p:cNvPr>
          <p:cNvSpPr/>
          <p:nvPr/>
        </p:nvSpPr>
        <p:spPr>
          <a:xfrm flipH="1">
            <a:off x="21181453" y="8330804"/>
            <a:ext cx="1073831" cy="1711935"/>
          </a:xfrm>
          <a:prstGeom prst="downArrow">
            <a:avLst/>
          </a:prstGeom>
          <a:solidFill>
            <a:schemeClr val="accent6"/>
          </a:solidFill>
          <a:ln w="12700" cap="flat">
            <a:solidFill>
              <a:schemeClr val="accent4">
                <a:lumOff val="-83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8288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accent4">
                  <a:lumOff val="-83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45911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-28714" y="438150"/>
            <a:ext cx="13057069" cy="299298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</a:rPr>
              <a:t>3.1- Rede Manual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xfrm>
            <a:off x="845870" y="5339117"/>
            <a:ext cx="11356325" cy="4419495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Para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existir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uma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comparação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é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necessário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existir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uma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estrutura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com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parâmetros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manuais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de </a:t>
            </a:r>
            <a:r>
              <a:rPr lang="en-US" err="1">
                <a:solidFill>
                  <a:schemeClr val="tx1"/>
                </a:solidFill>
                <a:latin typeface="Arial"/>
                <a:cs typeface="Arial"/>
              </a:rPr>
              <a:t>configuração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556F0-0F3C-411F-2A23-1ECECA5B34DF}"/>
              </a:ext>
            </a:extLst>
          </p:cNvPr>
          <p:cNvSpPr txBox="1"/>
          <p:nvPr/>
        </p:nvSpPr>
        <p:spPr>
          <a:xfrm>
            <a:off x="16843544" y="11574789"/>
            <a:ext cx="414594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Fig. 7.  NIS </a:t>
            </a:r>
            <a:endParaRPr lang="en-US" b="1">
              <a:latin typeface="Arial"/>
              <a:cs typeface="Arial"/>
            </a:endParaRPr>
          </a:p>
        </p:txBody>
      </p:sp>
      <p:pic>
        <p:nvPicPr>
          <p:cNvPr id="2" name="Picture 1" descr="A diagram of a network server&#10;&#10;AI-generated content may be incorrect.">
            <a:extLst>
              <a:ext uri="{FF2B5EF4-FFF2-40B4-BE49-F238E27FC236}">
                <a16:creationId xmlns:a16="http://schemas.microsoft.com/office/drawing/2014/main" id="{F49560B5-9498-9155-DDC0-01615D4D75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71" t="4812" r="4355" b="2227"/>
          <a:stretch>
            <a:fillRect/>
          </a:stretch>
        </p:blipFill>
        <p:spPr>
          <a:xfrm>
            <a:off x="12958812" y="13911"/>
            <a:ext cx="9793687" cy="12686741"/>
          </a:xfrm>
          <a:prstGeom prst="rect">
            <a:avLst/>
          </a:prstGeom>
        </p:spPr>
      </p:pic>
      <p:sp>
        <p:nvSpPr>
          <p:cNvPr id="5" name="Projeto 1">
            <a:extLst>
              <a:ext uri="{FF2B5EF4-FFF2-40B4-BE49-F238E27FC236}">
                <a16:creationId xmlns:a16="http://schemas.microsoft.com/office/drawing/2014/main" id="{51B9BA37-C8A5-DF8A-49BF-63958EEDDA9B}"/>
              </a:ext>
            </a:extLst>
          </p:cNvPr>
          <p:cNvSpPr txBox="1">
            <a:spLocks/>
          </p:cNvSpPr>
          <p:nvPr/>
        </p:nvSpPr>
        <p:spPr>
          <a:xfrm>
            <a:off x="12819" y="3040320"/>
            <a:ext cx="13015513" cy="757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ESTADO DE ARTE</a:t>
            </a:r>
            <a:endParaRPr lang="en-US" sz="5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947CB-9619-23DF-1F4D-554D692DC0F9}"/>
              </a:ext>
            </a:extLst>
          </p:cNvPr>
          <p:cNvSpPr txBox="1"/>
          <p:nvPr/>
        </p:nvSpPr>
        <p:spPr>
          <a:xfrm>
            <a:off x="-27816" y="11991841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 Configuração</a:t>
            </a:r>
            <a:endParaRPr lang="en-US" b="1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24A0-28DC-EE74-A59F-2C64AB160744}"/>
              </a:ext>
            </a:extLst>
          </p:cNvPr>
          <p:cNvSpPr txBox="1"/>
          <p:nvPr/>
        </p:nvSpPr>
        <p:spPr>
          <a:xfrm>
            <a:off x="4360233" y="10373053"/>
            <a:ext cx="863249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6. </a:t>
            </a:r>
            <a:r>
              <a:rPr lang="en-US" b="1" dirty="0" err="1">
                <a:latin typeface="Arial"/>
              </a:rPr>
              <a:t>Diagrama</a:t>
            </a:r>
            <a:r>
              <a:rPr lang="en-US" b="1" dirty="0">
                <a:latin typeface="Arial"/>
              </a:rPr>
              <a:t> </a:t>
            </a:r>
            <a:r>
              <a:rPr lang="en-US" b="1" dirty="0" err="1">
                <a:latin typeface="Arial"/>
              </a:rPr>
              <a:t>Configuração</a:t>
            </a:r>
            <a:r>
              <a:rPr lang="en-US" b="1" dirty="0">
                <a:latin typeface="Arial"/>
              </a:rPr>
              <a:t> manual</a:t>
            </a:r>
            <a:r>
              <a:rPr lang="en-US" b="1" dirty="0">
                <a:latin typeface="Arial"/>
                <a:cs typeface="Arial"/>
              </a:rPr>
              <a:t> [1],[2],[5].</a:t>
            </a:r>
            <a:endParaRPr lang="en-US" sz="3600" b="1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18473" y="438150"/>
            <a:ext cx="24376761" cy="1902310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</a:rPr>
              <a:t>3.2- Rede Automatizada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134031" y="12759519"/>
            <a:ext cx="5689601" cy="736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AA33D-3C5C-018F-0B76-1DD026A4BC9D}"/>
              </a:ext>
            </a:extLst>
          </p:cNvPr>
          <p:cNvSpPr txBox="1"/>
          <p:nvPr/>
        </p:nvSpPr>
        <p:spPr>
          <a:xfrm>
            <a:off x="511888" y="3872120"/>
            <a:ext cx="14927547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000" b="1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788C8-7F01-FA6A-6B24-1B767C69CA31}"/>
              </a:ext>
            </a:extLst>
          </p:cNvPr>
          <p:cNvSpPr txBox="1"/>
          <p:nvPr/>
        </p:nvSpPr>
        <p:spPr>
          <a:xfrm>
            <a:off x="12355625" y="11489932"/>
            <a:ext cx="1068028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8. </a:t>
            </a:r>
            <a:r>
              <a:rPr lang="en-US" b="1" dirty="0" err="1">
                <a:latin typeface="Arial"/>
              </a:rPr>
              <a:t>OrbStack</a:t>
            </a:r>
            <a:r>
              <a:rPr lang="en-US" b="1" dirty="0">
                <a:latin typeface="Arial"/>
              </a:rPr>
              <a:t> </a:t>
            </a:r>
            <a:r>
              <a:rPr lang="en-US" b="1" dirty="0" err="1">
                <a:latin typeface="Arial"/>
              </a:rPr>
              <a:t>Informação</a:t>
            </a:r>
            <a:r>
              <a:rPr lang="en-US" b="1" dirty="0">
                <a:latin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[1],[2],[5].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D4AC3-4237-1D98-C7ED-40176DE1AB44}"/>
              </a:ext>
            </a:extLst>
          </p:cNvPr>
          <p:cNvSpPr txBox="1"/>
          <p:nvPr/>
        </p:nvSpPr>
        <p:spPr>
          <a:xfrm>
            <a:off x="1843007" y="3174069"/>
            <a:ext cx="149147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b="0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8" name="Projeto 1">
            <a:extLst>
              <a:ext uri="{FF2B5EF4-FFF2-40B4-BE49-F238E27FC236}">
                <a16:creationId xmlns:a16="http://schemas.microsoft.com/office/drawing/2014/main" id="{2D1320CA-FC51-B0BD-CEAF-26DE8E1919A0}"/>
              </a:ext>
            </a:extLst>
          </p:cNvPr>
          <p:cNvSpPr txBox="1">
            <a:spLocks/>
          </p:cNvSpPr>
          <p:nvPr/>
        </p:nvSpPr>
        <p:spPr>
          <a:xfrm>
            <a:off x="35202" y="2333814"/>
            <a:ext cx="24364694" cy="74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ESTADO DE ARTE</a:t>
            </a:r>
            <a:endParaRPr lang="en-US" sz="540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37F4F2-AEF5-9460-6513-8F891168F9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60" t="-4" r="108" b="44061"/>
          <a:stretch>
            <a:fillRect/>
          </a:stretch>
        </p:blipFill>
        <p:spPr>
          <a:xfrm>
            <a:off x="10677959" y="4305239"/>
            <a:ext cx="13187497" cy="7226460"/>
          </a:xfrm>
          <a:prstGeom prst="rect">
            <a:avLst/>
          </a:prstGeom>
        </p:spPr>
      </p:pic>
      <p:pic>
        <p:nvPicPr>
          <p:cNvPr id="9" name="Picture 8" descr="A purple and white rectangle&#10;&#10;AI-generated content may be incorrect.">
            <a:extLst>
              <a:ext uri="{FF2B5EF4-FFF2-40B4-BE49-F238E27FC236}">
                <a16:creationId xmlns:a16="http://schemas.microsoft.com/office/drawing/2014/main" id="{57BD04D4-8391-EE4E-0CE6-EB137123B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8923" y="8905706"/>
            <a:ext cx="9903691" cy="20955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386671-79AD-D7F8-2A94-1ACD459E90D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-52" t="3120" r="43624" b="20399"/>
          <a:stretch>
            <a:fillRect/>
          </a:stretch>
        </p:blipFill>
        <p:spPr>
          <a:xfrm>
            <a:off x="22101" y="3167709"/>
            <a:ext cx="10672108" cy="95197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01C047-2829-F228-28F2-0C81E9425ABD}"/>
              </a:ext>
            </a:extLst>
          </p:cNvPr>
          <p:cNvSpPr txBox="1"/>
          <p:nvPr/>
        </p:nvSpPr>
        <p:spPr>
          <a:xfrm>
            <a:off x="13886310" y="12759028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Integração</a:t>
            </a:r>
            <a:endParaRPr lang="en-US" b="1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596F0-AEC7-AE8A-8BFC-990592E33078}"/>
              </a:ext>
            </a:extLst>
          </p:cNvPr>
          <p:cNvSpPr txBox="1"/>
          <p:nvPr/>
        </p:nvSpPr>
        <p:spPr>
          <a:xfrm>
            <a:off x="62480" y="12759022"/>
            <a:ext cx="1068028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7. GNS3 </a:t>
            </a:r>
            <a:r>
              <a:rPr lang="en-US" b="1" dirty="0" err="1">
                <a:latin typeface="Arial"/>
              </a:rPr>
              <a:t>Informação</a:t>
            </a:r>
            <a:r>
              <a:rPr lang="en-US" b="1" dirty="0">
                <a:latin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[1],[2],[5].</a:t>
            </a:r>
          </a:p>
        </p:txBody>
      </p:sp>
    </p:spTree>
    <p:extLst>
      <p:ext uri="{BB962C8B-B14F-4D97-AF65-F5344CB8AC3E}">
        <p14:creationId xmlns:p14="http://schemas.microsoft.com/office/powerpoint/2010/main" val="980857487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1219200" y="438150"/>
            <a:ext cx="21945600" cy="1271780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>
            <a:lvl1pPr defTabSz="1481401">
              <a:defRPr sz="9720"/>
            </a:lvl1pPr>
          </a:lstStyle>
          <a:p>
            <a:pPr algn="ctr"/>
            <a:r>
              <a:rPr lang="pt-PT" sz="12000" b="1" dirty="0">
                <a:solidFill>
                  <a:srgbClr val="E8641E"/>
                </a:solidFill>
                <a:latin typeface="Arial"/>
              </a:rPr>
              <a:t>3.3- NIS 2 </a:t>
            </a:r>
            <a:endParaRPr lang="en-US" dirty="0"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xfrm>
            <a:off x="1219200" y="2685443"/>
            <a:ext cx="21945600" cy="9988122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endParaRPr lang="en-US" sz="4000" dirty="0">
              <a:latin typeface="Arial"/>
              <a:cs typeface="Arial"/>
            </a:endParaRPr>
          </a:p>
          <a:p>
            <a:r>
              <a:rPr lang="en-US" sz="4000" dirty="0">
                <a:latin typeface="Arial"/>
                <a:cs typeface="Arial"/>
              </a:rPr>
              <a:t>A </a:t>
            </a:r>
            <a:r>
              <a:rPr lang="en-US" sz="4000" dirty="0" err="1">
                <a:latin typeface="Arial"/>
                <a:cs typeface="Arial"/>
              </a:rPr>
              <a:t>utilização</a:t>
            </a:r>
            <a:r>
              <a:rPr lang="en-US" sz="4000" dirty="0">
                <a:latin typeface="Arial"/>
                <a:cs typeface="Arial"/>
              </a:rPr>
              <a:t> de scripts </a:t>
            </a:r>
            <a:r>
              <a:rPr lang="en-US" sz="4000" dirty="0" err="1">
                <a:latin typeface="Arial"/>
                <a:cs typeface="Arial"/>
              </a:rPr>
              <a:t>em</a:t>
            </a:r>
            <a:r>
              <a:rPr lang="en-US" sz="4000" dirty="0">
                <a:latin typeface="Arial"/>
                <a:cs typeface="Arial"/>
              </a:rPr>
              <a:t> Python e  Ansible para </a:t>
            </a:r>
            <a:r>
              <a:rPr lang="en-US" sz="4000" dirty="0" err="1">
                <a:latin typeface="Arial"/>
                <a:cs typeface="Arial"/>
              </a:rPr>
              <a:t>automatizar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os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processos</a:t>
            </a:r>
            <a:r>
              <a:rPr lang="en-US" sz="4000" dirty="0">
                <a:latin typeface="Arial"/>
                <a:cs typeface="Arial"/>
              </a:rPr>
              <a:t> é </a:t>
            </a:r>
            <a:r>
              <a:rPr lang="en-US" sz="4000" dirty="0" err="1">
                <a:latin typeface="Arial"/>
                <a:cs typeface="Arial"/>
              </a:rPr>
              <a:t>relevante</a:t>
            </a:r>
            <a:r>
              <a:rPr lang="en-US" sz="4000" dirty="0">
                <a:latin typeface="Arial"/>
                <a:cs typeface="Arial"/>
              </a:rPr>
              <a:t> para o </a:t>
            </a:r>
            <a:r>
              <a:rPr lang="en-US" sz="4000" dirty="0" err="1">
                <a:latin typeface="Arial"/>
                <a:cs typeface="Arial"/>
              </a:rPr>
              <a:t>conceito</a:t>
            </a:r>
            <a:r>
              <a:rPr lang="en-US" sz="4000" dirty="0">
                <a:latin typeface="Arial"/>
                <a:cs typeface="Arial"/>
              </a:rPr>
              <a:t> da NIS, pois </a:t>
            </a:r>
            <a:r>
              <a:rPr lang="en-US" sz="4000" dirty="0" err="1">
                <a:latin typeface="Arial"/>
                <a:cs typeface="Arial"/>
              </a:rPr>
              <a:t>remete</a:t>
            </a:r>
            <a:r>
              <a:rPr lang="en-US" sz="4000" dirty="0">
                <a:latin typeface="Arial"/>
                <a:cs typeface="Arial"/>
              </a:rPr>
              <a:t> para </a:t>
            </a:r>
            <a:r>
              <a:rPr lang="en-US" sz="4000" dirty="0" err="1">
                <a:latin typeface="Arial"/>
                <a:cs typeface="Arial"/>
              </a:rPr>
              <a:t>uma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lógica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mais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estruturada</a:t>
            </a:r>
            <a:r>
              <a:rPr lang="en-US" sz="4000" dirty="0">
                <a:latin typeface="Arial"/>
                <a:cs typeface="Arial"/>
              </a:rPr>
              <a:t> e </a:t>
            </a:r>
            <a:r>
              <a:rPr lang="en-US" sz="4000" dirty="0" err="1">
                <a:latin typeface="Arial"/>
                <a:cs typeface="Arial"/>
              </a:rPr>
              <a:t>segura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na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gestão</a:t>
            </a:r>
            <a:r>
              <a:rPr lang="en-US" sz="4000" dirty="0">
                <a:latin typeface="Arial"/>
                <a:cs typeface="Arial"/>
              </a:rPr>
              <a:t> de </a:t>
            </a:r>
            <a:r>
              <a:rPr lang="en-US" sz="4000" dirty="0" err="1">
                <a:latin typeface="Arial"/>
                <a:cs typeface="Arial"/>
              </a:rPr>
              <a:t>infraestruturas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críticas</a:t>
            </a:r>
            <a:r>
              <a:rPr lang="en-US" sz="4000" dirty="0">
                <a:latin typeface="Arial"/>
                <a:cs typeface="Arial"/>
              </a:rPr>
              <a:t>.</a:t>
            </a:r>
            <a:endParaRPr lang="pt-PT" sz="400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r>
              <a:rPr lang="en-US" sz="4000" dirty="0">
                <a:latin typeface="Arial"/>
                <a:cs typeface="Arial"/>
              </a:rPr>
              <a:t>Para </a:t>
            </a:r>
            <a:r>
              <a:rPr lang="en-US" sz="4000" dirty="0" err="1">
                <a:latin typeface="Arial"/>
                <a:cs typeface="Arial"/>
              </a:rPr>
              <a:t>iniciativas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futuras</a:t>
            </a:r>
            <a:r>
              <a:rPr lang="en-US" sz="4000" dirty="0">
                <a:latin typeface="Arial"/>
                <a:cs typeface="Arial"/>
              </a:rPr>
              <a:t>, é </a:t>
            </a:r>
            <a:r>
              <a:rPr lang="en-US" sz="4000" dirty="0" err="1">
                <a:latin typeface="Arial"/>
                <a:cs typeface="Arial"/>
              </a:rPr>
              <a:t>essencial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validar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ou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tentar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validar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componentes</a:t>
            </a:r>
            <a:r>
              <a:rPr lang="en-US" sz="4000" dirty="0">
                <a:latin typeface="Arial"/>
                <a:cs typeface="Arial"/>
              </a:rPr>
              <a:t> da NIS2 e </a:t>
            </a:r>
            <a:r>
              <a:rPr lang="en-US" sz="4000" dirty="0" err="1">
                <a:latin typeface="Arial"/>
                <a:cs typeface="Arial"/>
              </a:rPr>
              <a:t>demonstrar</a:t>
            </a:r>
            <a:r>
              <a:rPr lang="en-US" sz="4000" dirty="0">
                <a:latin typeface="Arial"/>
                <a:cs typeface="Arial"/>
              </a:rPr>
              <a:t> a </a:t>
            </a:r>
            <a:r>
              <a:rPr lang="en-US" sz="4000" dirty="0" err="1">
                <a:latin typeface="Arial"/>
                <a:cs typeface="Arial"/>
              </a:rPr>
              <a:t>sua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implementação</a:t>
            </a:r>
            <a:r>
              <a:rPr lang="en-US" sz="4000" dirty="0">
                <a:latin typeface="Arial"/>
                <a:cs typeface="Arial"/>
              </a:rPr>
              <a:t> de forma </a:t>
            </a:r>
            <a:r>
              <a:rPr lang="en-US" sz="4000" dirty="0" err="1">
                <a:latin typeface="Arial"/>
                <a:cs typeface="Arial"/>
              </a:rPr>
              <a:t>eficaz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na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implementação</a:t>
            </a:r>
            <a:r>
              <a:rPr lang="en-US" sz="4000" dirty="0">
                <a:latin typeface="Arial"/>
                <a:cs typeface="Arial"/>
              </a:rPr>
              <a:t> de </a:t>
            </a:r>
            <a:r>
              <a:rPr lang="en-US" sz="4000" dirty="0" err="1">
                <a:latin typeface="Arial"/>
                <a:cs typeface="Arial"/>
              </a:rPr>
              <a:t>uma</a:t>
            </a:r>
            <a:r>
              <a:rPr lang="en-US" sz="4000" dirty="0">
                <a:latin typeface="Arial"/>
                <a:cs typeface="Arial"/>
              </a:rPr>
              <a:t> rede </a:t>
            </a:r>
            <a:r>
              <a:rPr lang="en-US" sz="4000" dirty="0" err="1">
                <a:latin typeface="Arial"/>
                <a:cs typeface="Arial"/>
              </a:rPr>
              <a:t>automatizada</a:t>
            </a:r>
            <a:r>
              <a:rPr lang="en-US" sz="4000" dirty="0">
                <a:latin typeface="Arial"/>
                <a:cs typeface="Arial"/>
              </a:rPr>
              <a:t>. A </a:t>
            </a:r>
            <a:r>
              <a:rPr lang="en-US" sz="4000" dirty="0" err="1">
                <a:latin typeface="Arial"/>
                <a:cs typeface="Arial"/>
              </a:rPr>
              <a:t>directiva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promove</a:t>
            </a:r>
            <a:r>
              <a:rPr lang="en-US" sz="4000" dirty="0">
                <a:latin typeface="Arial"/>
                <a:cs typeface="Arial"/>
              </a:rPr>
              <a:t> a </a:t>
            </a:r>
            <a:r>
              <a:rPr lang="en-US" sz="4000" dirty="0" err="1">
                <a:latin typeface="Arial"/>
                <a:cs typeface="Arial"/>
              </a:rPr>
              <a:t>responsabilidade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organizacional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ao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mesmo</a:t>
            </a:r>
            <a:r>
              <a:rPr lang="en-US" sz="4000" dirty="0">
                <a:latin typeface="Arial"/>
                <a:cs typeface="Arial"/>
              </a:rPr>
              <a:t> tempo que </a:t>
            </a:r>
            <a:r>
              <a:rPr lang="en-US" sz="4000" dirty="0" err="1">
                <a:latin typeface="Arial"/>
                <a:cs typeface="Arial"/>
              </a:rPr>
              <a:t>constrói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uma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cultura</a:t>
            </a:r>
            <a:r>
              <a:rPr lang="en-US" sz="4000" dirty="0">
                <a:latin typeface="Arial"/>
                <a:cs typeface="Arial"/>
              </a:rPr>
              <a:t> de </a:t>
            </a:r>
            <a:r>
              <a:rPr lang="en-US" sz="4000" dirty="0" err="1">
                <a:latin typeface="Arial"/>
                <a:cs typeface="Arial"/>
              </a:rPr>
              <a:t>conhecimento</a:t>
            </a:r>
            <a:r>
              <a:rPr lang="en-US" sz="4000" dirty="0">
                <a:latin typeface="Arial"/>
                <a:cs typeface="Arial"/>
              </a:rPr>
              <a:t> e </a:t>
            </a:r>
            <a:r>
              <a:rPr lang="en-US" sz="4000" dirty="0" err="1">
                <a:latin typeface="Arial"/>
                <a:cs typeface="Arial"/>
              </a:rPr>
              <a:t>resiliência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na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err="1">
                <a:latin typeface="Arial"/>
                <a:cs typeface="Arial"/>
              </a:rPr>
              <a:t>área</a:t>
            </a:r>
            <a:r>
              <a:rPr lang="en-US" sz="4000" dirty="0">
                <a:latin typeface="Arial"/>
                <a:cs typeface="Arial"/>
              </a:rPr>
              <a:t> da </a:t>
            </a:r>
            <a:r>
              <a:rPr lang="en-US" sz="4000" dirty="0" err="1">
                <a:latin typeface="Arial"/>
                <a:cs typeface="Arial"/>
              </a:rPr>
              <a:t>cibersegurança</a:t>
            </a:r>
            <a:r>
              <a:rPr lang="en-US" sz="4000" dirty="0">
                <a:latin typeface="Arial"/>
                <a:cs typeface="Arial"/>
              </a:rPr>
              <a:t>. </a:t>
            </a:r>
          </a:p>
          <a:p>
            <a:endParaRPr lang="en-US" sz="4000" dirty="0">
              <a:latin typeface="Arial"/>
              <a:cs typeface="Arial"/>
            </a:endParaRPr>
          </a:p>
          <a:p>
            <a:r>
              <a:rPr lang="pt-PT" sz="4000" dirty="0">
                <a:latin typeface="Arial"/>
                <a:cs typeface="Arial"/>
              </a:rPr>
              <a:t>Ao promover a automatização de tarefas, o </a:t>
            </a:r>
            <a:r>
              <a:rPr lang="pt-PT" sz="4000" dirty="0" err="1">
                <a:latin typeface="Arial"/>
                <a:cs typeface="Arial"/>
              </a:rPr>
              <a:t>Ansible</a:t>
            </a:r>
            <a:r>
              <a:rPr lang="pt-PT" sz="4000" dirty="0">
                <a:latin typeface="Arial"/>
                <a:cs typeface="Arial"/>
              </a:rPr>
              <a:t> reduz erros humanos, melhora a consistência nas 2 configurações e agiliza a implementação de medidas de segurança , alinhando-se com as exigências da NIS de garantir a proteção contra riscos e vulnerabilidades cibernéticas.</a:t>
            </a:r>
            <a:endParaRPr lang="en-US" sz="4000" dirty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</p:txBody>
      </p:sp>
      <p:sp>
        <p:nvSpPr>
          <p:cNvPr id="5" name="Projeto 1">
            <a:extLst>
              <a:ext uri="{FF2B5EF4-FFF2-40B4-BE49-F238E27FC236}">
                <a16:creationId xmlns:a16="http://schemas.microsoft.com/office/drawing/2014/main" id="{42D68507-1C21-4517-578F-9A8E8E74D44C}"/>
              </a:ext>
            </a:extLst>
          </p:cNvPr>
          <p:cNvSpPr txBox="1">
            <a:spLocks/>
          </p:cNvSpPr>
          <p:nvPr/>
        </p:nvSpPr>
        <p:spPr>
          <a:xfrm>
            <a:off x="6175" y="1920688"/>
            <a:ext cx="24387784" cy="7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ESTADO DE ARTE</a:t>
            </a:r>
            <a:endParaRPr lang="en-US" sz="5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89074-3009-182B-5BB0-265B8C63F90E}"/>
              </a:ext>
            </a:extLst>
          </p:cNvPr>
          <p:cNvSpPr txBox="1"/>
          <p:nvPr/>
        </p:nvSpPr>
        <p:spPr>
          <a:xfrm>
            <a:off x="8394946" y="12142124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Palavras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NIS2, </a:t>
            </a:r>
            <a:r>
              <a:rPr lang="pt-PT" b="1" dirty="0" err="1">
                <a:latin typeface="Arial"/>
                <a:cs typeface="Arial"/>
              </a:rPr>
              <a:t>Ansible</a:t>
            </a:r>
            <a:endParaRPr lang="en-US" b="1" dirty="0" err="1">
              <a:latin typeface="Arial"/>
            </a:endParaRPr>
          </a:p>
        </p:txBody>
      </p:sp>
      <p:pic>
        <p:nvPicPr>
          <p:cNvPr id="4" name="Picture 3" descr="A blue flag with yellow stars and a white gear with a check mark&#10;&#10;AI-generated content may be incorrect.">
            <a:extLst>
              <a:ext uri="{FF2B5EF4-FFF2-40B4-BE49-F238E27FC236}">
                <a16:creationId xmlns:a16="http://schemas.microsoft.com/office/drawing/2014/main" id="{616E34ED-D69D-2E50-740F-92D900948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1149" y="160866"/>
            <a:ext cx="4428675" cy="2534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5DAF2-6922-3E2E-E003-C0E529C59580}"/>
              </a:ext>
            </a:extLst>
          </p:cNvPr>
          <p:cNvSpPr txBox="1"/>
          <p:nvPr/>
        </p:nvSpPr>
        <p:spPr>
          <a:xfrm>
            <a:off x="19756198" y="2702353"/>
            <a:ext cx="462562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</a:rPr>
              <a:t>Fig.</a:t>
            </a:r>
            <a:r>
              <a:rPr lang="en-US" sz="1200" b="1" dirty="0">
                <a:latin typeface="Arial"/>
                <a:cs typeface="Arial"/>
              </a:rPr>
              <a:t>[3] </a:t>
            </a:r>
            <a:r>
              <a:rPr lang="en-US" sz="1200" dirty="0">
                <a:latin typeface="Arial"/>
                <a:cs typeface="Arial"/>
              </a:rPr>
              <a:t>Globeteam. (2022)</a:t>
            </a:r>
            <a:endParaRPr lang="en-US" sz="1200" b="0" i="0" u="none" strike="noStrike" cap="none" spc="0" normalizeH="0" baseline="0">
              <a:ln>
                <a:noFill/>
              </a:ln>
              <a:effectLst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31950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95635-12B5-94E1-A17B-73E5FCFD0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" descr="Image">
            <a:extLst>
              <a:ext uri="{FF2B5EF4-FFF2-40B4-BE49-F238E27FC236}">
                <a16:creationId xmlns:a16="http://schemas.microsoft.com/office/drawing/2014/main" id="{54783D35-92D6-E732-6D72-9589E09CE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Logo_ERSC_900dpi.png" descr="Logo_ERSC_900dpi.png">
            <a:extLst>
              <a:ext uri="{FF2B5EF4-FFF2-40B4-BE49-F238E27FC236}">
                <a16:creationId xmlns:a16="http://schemas.microsoft.com/office/drawing/2014/main" id="{70AE4B47-4113-D1FC-DABC-C27D9267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ESTG_IPVC.png" descr="ESTG_IPVC.png">
            <a:extLst>
              <a:ext uri="{FF2B5EF4-FFF2-40B4-BE49-F238E27FC236}">
                <a16:creationId xmlns:a16="http://schemas.microsoft.com/office/drawing/2014/main" id="{0F673102-6B7F-44D5-B851-1C3F016C9C2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Agenda">
            <a:extLst>
              <a:ext uri="{FF2B5EF4-FFF2-40B4-BE49-F238E27FC236}">
                <a16:creationId xmlns:a16="http://schemas.microsoft.com/office/drawing/2014/main" id="{2240AC8B-F68F-B18B-41B1-754B59EA35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6" y="438150"/>
            <a:ext cx="15053838" cy="1956458"/>
          </a:xfrm>
          <a:prstGeom prst="rect">
            <a:avLst/>
          </a:prstGeom>
        </p:spPr>
        <p:txBody>
          <a:bodyPr lIns="45718" tIns="45720" rIns="45718" bIns="45720" anchor="ctr">
            <a:normAutofit/>
          </a:bodyPr>
          <a:lstStyle/>
          <a:p>
            <a:pPr algn="ctr"/>
            <a:r>
              <a:rPr lang="pt-PT" b="1" dirty="0">
                <a:solidFill>
                  <a:srgbClr val="E8641E"/>
                </a:solidFill>
                <a:latin typeface="Arial"/>
              </a:rPr>
              <a:t>2. METODOLOGIA</a:t>
            </a:r>
          </a:p>
        </p:txBody>
      </p:sp>
      <p:sp>
        <p:nvSpPr>
          <p:cNvPr id="67" name="Slide Number">
            <a:extLst>
              <a:ext uri="{FF2B5EF4-FFF2-40B4-BE49-F238E27FC236}">
                <a16:creationId xmlns:a16="http://schemas.microsoft.com/office/drawing/2014/main" id="{6E3DC227-94E6-5CC2-3355-3CADC1CC455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68" name="Introdução (1-2 slides max.) (âmbito e motivação)…">
            <a:extLst>
              <a:ext uri="{FF2B5EF4-FFF2-40B4-BE49-F238E27FC236}">
                <a16:creationId xmlns:a16="http://schemas.microsoft.com/office/drawing/2014/main" id="{5B441BE5-5FAC-1E20-542C-58219ADFF612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012637" y="4559334"/>
            <a:ext cx="10179738" cy="7179708"/>
          </a:xfrm>
          <a:prstGeom prst="rect">
            <a:avLst/>
          </a:prstGeom>
        </p:spPr>
        <p:txBody>
          <a:bodyPr lIns="45718" tIns="45720" rIns="45718" bIns="45720" anchor="t">
            <a:normAutofit/>
          </a:bodyPr>
          <a:lstStyle/>
          <a:p>
            <a:pPr algn="ctr" defTabSz="1645919">
              <a:buFont typeface="Arial"/>
              <a:buChar char="-"/>
              <a:defRPr sz="4769"/>
            </a:pPr>
            <a:r>
              <a:rPr lang="pt-PT" sz="4800" dirty="0">
                <a:latin typeface="Arial"/>
              </a:rPr>
              <a:t>Etapas que são importantes para a elaboração deste projeto:</a:t>
            </a:r>
            <a:endParaRPr lang="en-US" sz="4800">
              <a:latin typeface="Arial"/>
            </a:endParaRPr>
          </a:p>
          <a:p>
            <a:pPr indent="-228600"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lvl="1" indent="-228600" algn="ctr" defTabSz="1645919">
              <a:buFont typeface="Courier New"/>
              <a:buChar char="o"/>
              <a:defRPr sz="4769"/>
            </a:pPr>
            <a:r>
              <a:rPr lang="pt-PT" sz="4800" dirty="0">
                <a:latin typeface="Arial"/>
              </a:rPr>
              <a:t>Exploração,</a:t>
            </a:r>
          </a:p>
          <a:p>
            <a:pPr lvl="1" indent="-228600" algn="ctr" defTabSz="1645919">
              <a:buFont typeface="Courier New"/>
              <a:buChar char="o"/>
              <a:defRPr sz="4769"/>
            </a:pPr>
            <a:r>
              <a:rPr lang="pt-PT" sz="4800" dirty="0">
                <a:latin typeface="Arial"/>
              </a:rPr>
              <a:t>Documentação,</a:t>
            </a:r>
          </a:p>
          <a:p>
            <a:pPr lvl="1" indent="-228600" algn="ctr" defTabSz="1645919">
              <a:buFont typeface="Courier New"/>
              <a:buChar char="o"/>
              <a:defRPr sz="4769"/>
            </a:pPr>
            <a:r>
              <a:rPr lang="pt-PT" sz="4800" dirty="0">
                <a:latin typeface="Arial"/>
              </a:rPr>
              <a:t>Diagramas,</a:t>
            </a:r>
          </a:p>
          <a:p>
            <a:pPr lvl="1" indent="-228600" algn="ctr" defTabSz="1645919">
              <a:buFont typeface="Courier New"/>
              <a:buChar char="o"/>
              <a:defRPr sz="4769"/>
            </a:pPr>
            <a:r>
              <a:rPr lang="pt-PT" sz="4800" dirty="0">
                <a:latin typeface="Arial"/>
              </a:rPr>
              <a:t>Configuração,</a:t>
            </a:r>
          </a:p>
          <a:p>
            <a:pPr lvl="1" indent="-228600" algn="ctr" defTabSz="1645919">
              <a:buFont typeface="Courier New"/>
              <a:buChar char="o"/>
              <a:defRPr sz="4769"/>
            </a:pPr>
            <a:r>
              <a:rPr lang="pt-PT" sz="4800" dirty="0">
                <a:latin typeface="Arial"/>
              </a:rPr>
              <a:t>Resultados.</a:t>
            </a:r>
          </a:p>
          <a:p>
            <a:pPr lvl="1" algn="ctr" defTabSz="1645919">
              <a:buFont typeface="Courier New"/>
              <a:buChar char="o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  <a:p>
            <a:pPr algn="ctr" defTabSz="1645919">
              <a:buFont typeface="Arial"/>
              <a:defRPr sz="4769"/>
            </a:pPr>
            <a:endParaRPr lang="pt-PT" sz="4800" dirty="0">
              <a:latin typeface="Arial"/>
            </a:endParaRPr>
          </a:p>
        </p:txBody>
      </p:sp>
      <p:pic>
        <p:nvPicPr>
          <p:cNvPr id="2" name="Picture 1" descr="A diagram of a method&#10;&#10;AI-generated content may be incorrect.">
            <a:extLst>
              <a:ext uri="{FF2B5EF4-FFF2-40B4-BE49-F238E27FC236}">
                <a16:creationId xmlns:a16="http://schemas.microsoft.com/office/drawing/2014/main" id="{7C786DEA-9465-FA6F-0D2C-2FD3E68123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00" t="3615" r="7750" b="3949"/>
          <a:stretch>
            <a:fillRect/>
          </a:stretch>
        </p:blipFill>
        <p:spPr>
          <a:xfrm>
            <a:off x="15248712" y="119029"/>
            <a:ext cx="8717255" cy="12734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8BCE42-F408-3E21-F7DC-7FB27D714229}"/>
              </a:ext>
            </a:extLst>
          </p:cNvPr>
          <p:cNvSpPr txBox="1"/>
          <p:nvPr/>
        </p:nvSpPr>
        <p:spPr>
          <a:xfrm>
            <a:off x="18132490" y="12777457"/>
            <a:ext cx="50985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 1. </a:t>
            </a:r>
            <a:r>
              <a:rPr lang="pt-PT" b="1" dirty="0"/>
              <a:t>Metodologia </a:t>
            </a:r>
            <a:r>
              <a:rPr lang="pt-PT" b="1" dirty="0">
                <a:latin typeface="Arial"/>
                <a:cs typeface="Arial"/>
              </a:rPr>
              <a:t>[1].</a:t>
            </a:r>
            <a:endParaRPr lang="en-US" sz="3600" b="1" i="0" u="none" strike="noStrike" cap="none" spc="0" normalizeH="0" baseline="0" dirty="0">
              <a:ln>
                <a:noFill/>
              </a:ln>
              <a:solidFill>
                <a:schemeClr val="accent4">
                  <a:lumOff val="-83000"/>
                </a:schemeClr>
              </a:solidFill>
              <a:effectLst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F8C19-FFBA-FC94-5C9D-55C771D35985}"/>
              </a:ext>
            </a:extLst>
          </p:cNvPr>
          <p:cNvSpPr txBox="1"/>
          <p:nvPr/>
        </p:nvSpPr>
        <p:spPr>
          <a:xfrm>
            <a:off x="1850779" y="11693144"/>
            <a:ext cx="971435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Palavras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 Teoria, Prática.</a:t>
            </a:r>
            <a:endParaRPr lang="en-US" b="1" dirty="0">
              <a:latin typeface="Arial"/>
            </a:endParaRPr>
          </a:p>
        </p:txBody>
      </p:sp>
      <p:sp>
        <p:nvSpPr>
          <p:cNvPr id="5" name="Projeto 1">
            <a:extLst>
              <a:ext uri="{FF2B5EF4-FFF2-40B4-BE49-F238E27FC236}">
                <a16:creationId xmlns:a16="http://schemas.microsoft.com/office/drawing/2014/main" id="{7D641AB3-5C72-F354-924A-3561D33817A6}"/>
              </a:ext>
            </a:extLst>
          </p:cNvPr>
          <p:cNvSpPr txBox="1">
            <a:spLocks/>
          </p:cNvSpPr>
          <p:nvPr/>
        </p:nvSpPr>
        <p:spPr>
          <a:xfrm>
            <a:off x="201047" y="2701038"/>
            <a:ext cx="15140882" cy="711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PROJETO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653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Logo_ERSC_900dpi.png" descr="Logo_ERSC_900dp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ESTG_IPVC.png" descr="ESTG_IPVC.png"/>
          <p:cNvPicPr>
            <a:picLocks noChangeAspect="1"/>
          </p:cNvPicPr>
          <p:nvPr/>
        </p:nvPicPr>
        <p:blipFill>
          <a:blip r:embed="rId6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Demonstração/Discussão de Resultados"/>
          <p:cNvSpPr txBox="1">
            <a:spLocks noGrp="1"/>
          </p:cNvSpPr>
          <p:nvPr>
            <p:ph type="title"/>
          </p:nvPr>
        </p:nvSpPr>
        <p:spPr>
          <a:xfrm>
            <a:off x="-8570" y="59380"/>
            <a:ext cx="11017774" cy="2109292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>
            <a:lvl1pPr defTabSz="1481401">
              <a:defRPr sz="9720"/>
            </a:lvl1pPr>
          </a:lstStyle>
          <a:p>
            <a:r>
              <a:rPr lang="pt-PT" sz="9600" b="1" dirty="0">
                <a:solidFill>
                  <a:srgbClr val="E8641E"/>
                </a:solidFill>
                <a:latin typeface="Arial"/>
                <a:cs typeface="Arial"/>
              </a:rPr>
              <a:t>4. IMPLEMENTAÇÃO</a:t>
            </a:r>
            <a:endParaRPr lang="en-US" dirty="0"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3"/>
          </p:nvPr>
        </p:nvSpPr>
        <p:spPr>
          <a:xfrm>
            <a:off x="16138151" y="2709094"/>
            <a:ext cx="6163705" cy="8589385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endParaRPr lang="en-US" sz="3600" dirty="0">
              <a:latin typeface="Arial"/>
            </a:endParaRPr>
          </a:p>
          <a:p>
            <a:r>
              <a:rPr lang="en-US" sz="3600" err="1">
                <a:latin typeface="Arial"/>
              </a:rPr>
              <a:t>Configuração</a:t>
            </a:r>
            <a:r>
              <a:rPr lang="en-US" sz="3600" dirty="0">
                <a:latin typeface="Arial"/>
              </a:rPr>
              <a:t> manual cisco packet tracer.</a:t>
            </a:r>
          </a:p>
          <a:p>
            <a:endParaRPr lang="en-US" sz="3600" dirty="0">
              <a:latin typeface="Arial"/>
            </a:endParaRPr>
          </a:p>
          <a:p>
            <a:r>
              <a:rPr lang="en-US" sz="3600" err="1">
                <a:latin typeface="Arial"/>
              </a:rPr>
              <a:t>Configuração</a:t>
            </a:r>
            <a:r>
              <a:rPr lang="en-US" sz="3600" dirty="0">
                <a:latin typeface="Arial"/>
              </a:rPr>
              <a:t> </a:t>
            </a:r>
            <a:r>
              <a:rPr lang="en-US" sz="3600" err="1">
                <a:latin typeface="Arial"/>
              </a:rPr>
              <a:t>automatizada</a:t>
            </a:r>
            <a:r>
              <a:rPr lang="en-US" sz="3600" dirty="0">
                <a:latin typeface="Arial"/>
              </a:rPr>
              <a:t> GNS3.</a:t>
            </a:r>
          </a:p>
          <a:p>
            <a:endParaRPr lang="en-US" sz="3600" dirty="0">
              <a:latin typeface="Arial"/>
            </a:endParaRPr>
          </a:p>
          <a:p>
            <a:r>
              <a:rPr lang="en-US" sz="3600" err="1">
                <a:latin typeface="Arial"/>
                <a:cs typeface="Arial"/>
              </a:rPr>
              <a:t>Integração</a:t>
            </a:r>
            <a:r>
              <a:rPr lang="en-US" sz="3600" dirty="0">
                <a:latin typeface="Arial"/>
                <a:cs typeface="Arial"/>
              </a:rPr>
              <a:t> de ferramentas e </a:t>
            </a:r>
            <a:r>
              <a:rPr lang="en-US" sz="3600" err="1">
                <a:latin typeface="Arial"/>
                <a:cs typeface="Arial"/>
              </a:rPr>
              <a:t>configuração</a:t>
            </a:r>
            <a:r>
              <a:rPr lang="en-US" sz="3600" dirty="0">
                <a:latin typeface="Arial"/>
                <a:cs typeface="Arial"/>
              </a:rPr>
              <a:t> das </a:t>
            </a:r>
            <a:r>
              <a:rPr lang="en-US" sz="3600" err="1">
                <a:latin typeface="Arial"/>
                <a:cs typeface="Arial"/>
              </a:rPr>
              <a:t>mesmas</a:t>
            </a:r>
            <a:r>
              <a:rPr lang="en-US" sz="3600" dirty="0">
                <a:latin typeface="Arial"/>
                <a:cs typeface="Arial"/>
              </a:rPr>
              <a:t>.</a:t>
            </a:r>
            <a:endParaRPr lang="en-US" sz="3600" dirty="0">
              <a:latin typeface="Arial"/>
            </a:endParaRPr>
          </a:p>
          <a:p>
            <a:endParaRPr lang="en-US" sz="3600" dirty="0">
              <a:latin typeface="Arial"/>
            </a:endParaRPr>
          </a:p>
          <a:p>
            <a:r>
              <a:rPr lang="en-US" sz="3600" err="1">
                <a:latin typeface="Arial"/>
              </a:rPr>
              <a:t>Documentação</a:t>
            </a:r>
            <a:r>
              <a:rPr lang="en-US" sz="3600" dirty="0">
                <a:latin typeface="Arial"/>
              </a:rPr>
              <a:t> de script python e ansible.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14530-AAB0-11ED-2829-1A9D0D0846F7}"/>
              </a:ext>
            </a:extLst>
          </p:cNvPr>
          <p:cNvSpPr txBox="1"/>
          <p:nvPr/>
        </p:nvSpPr>
        <p:spPr>
          <a:xfrm>
            <a:off x="14878740" y="11591289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Fluxograma</a:t>
            </a:r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B77-C67C-A997-F797-46CD2295AF89}"/>
              </a:ext>
            </a:extLst>
          </p:cNvPr>
          <p:cNvSpPr txBox="1"/>
          <p:nvPr/>
        </p:nvSpPr>
        <p:spPr>
          <a:xfrm>
            <a:off x="165553" y="12426295"/>
            <a:ext cx="882146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Fig 9. </a:t>
            </a:r>
            <a:r>
              <a:rPr lang="en-US" b="1" err="1">
                <a:latin typeface="Arial"/>
              </a:rPr>
              <a:t>Fluxograma</a:t>
            </a:r>
            <a:r>
              <a:rPr lang="en-US" b="1">
                <a:latin typeface="Arial"/>
              </a:rPr>
              <a:t> manual </a:t>
            </a:r>
            <a:r>
              <a:rPr lang="en-US" b="1" err="1">
                <a:latin typeface="Arial"/>
              </a:rPr>
              <a:t>implementação</a:t>
            </a:r>
            <a:r>
              <a:rPr lang="en-US" b="1">
                <a:latin typeface="Arial"/>
              </a:rPr>
              <a:t> </a:t>
            </a:r>
            <a:r>
              <a:rPr lang="en-US" b="1">
                <a:latin typeface="Arial"/>
                <a:cs typeface="Arial"/>
              </a:rPr>
              <a:t>[1],[2],[5].</a:t>
            </a:r>
            <a:endParaRPr lang="en-US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0728A7-E4FC-ABE6-D8C3-F99C12FFA08A}"/>
              </a:ext>
            </a:extLst>
          </p:cNvPr>
          <p:cNvSpPr txBox="1"/>
          <p:nvPr/>
        </p:nvSpPr>
        <p:spPr>
          <a:xfrm>
            <a:off x="12196015" y="411278"/>
            <a:ext cx="8821468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Fig 10. </a:t>
            </a:r>
            <a:r>
              <a:rPr lang="en-US" b="1" err="1">
                <a:latin typeface="Arial"/>
              </a:rPr>
              <a:t>Fluxograma</a:t>
            </a:r>
            <a:r>
              <a:rPr lang="en-US" b="1">
                <a:latin typeface="Arial"/>
              </a:rPr>
              <a:t> </a:t>
            </a:r>
            <a:r>
              <a:rPr lang="en-US" b="1" err="1">
                <a:latin typeface="Arial"/>
              </a:rPr>
              <a:t>automática</a:t>
            </a:r>
            <a:r>
              <a:rPr lang="en-US" b="1">
                <a:latin typeface="Arial"/>
              </a:rPr>
              <a:t> </a:t>
            </a:r>
            <a:r>
              <a:rPr lang="en-US" b="1" err="1">
                <a:latin typeface="Arial"/>
              </a:rPr>
              <a:t>implementação</a:t>
            </a:r>
            <a:r>
              <a:rPr lang="en-US" b="1">
                <a:latin typeface="Arial"/>
              </a:rPr>
              <a:t> </a:t>
            </a:r>
            <a:r>
              <a:rPr lang="en-US" b="1">
                <a:latin typeface="Arial"/>
                <a:cs typeface="Arial"/>
              </a:rPr>
              <a:t>[1],[2],[5].</a:t>
            </a:r>
            <a:endParaRPr lang="en-US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pic>
        <p:nvPicPr>
          <p:cNvPr id="8" name="Picture 7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E19809EE-5C17-FF77-00C5-67B79283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55" t="2709" r="386" b="1164"/>
          <a:stretch>
            <a:fillRect/>
          </a:stretch>
        </p:blipFill>
        <p:spPr>
          <a:xfrm>
            <a:off x="8398408" y="1638793"/>
            <a:ext cx="7773048" cy="11020261"/>
          </a:xfrm>
          <a:prstGeom prst="rect">
            <a:avLst/>
          </a:prstGeom>
        </p:spPr>
      </p:pic>
      <p:pic>
        <p:nvPicPr>
          <p:cNvPr id="11" name="Picture 10" descr="A diagram of software preparation&#10;&#10;AI-generated content may be incorrect.">
            <a:extLst>
              <a:ext uri="{FF2B5EF4-FFF2-40B4-BE49-F238E27FC236}">
                <a16:creationId xmlns:a16="http://schemas.microsoft.com/office/drawing/2014/main" id="{09EF0DF8-8D0C-F3A8-0E9B-C0CCEF531C8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293" r="3173" b="552"/>
          <a:stretch>
            <a:fillRect/>
          </a:stretch>
        </p:blipFill>
        <p:spPr>
          <a:xfrm>
            <a:off x="406077" y="1641489"/>
            <a:ext cx="7334605" cy="108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05655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Logo_ERSC_900dpi.png" descr="Logo_ERSC_900dp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470" y="12843671"/>
            <a:ext cx="4393164" cy="6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ESTG_IPVC.png" descr="ESTG_IPVC.png"/>
          <p:cNvPicPr>
            <a:picLocks noChangeAspect="1"/>
          </p:cNvPicPr>
          <p:nvPr/>
        </p:nvPicPr>
        <p:blipFill>
          <a:blip r:embed="rId5">
            <a:alphaModFix amt="80245"/>
          </a:blip>
          <a:stretch>
            <a:fillRect/>
          </a:stretch>
        </p:blipFill>
        <p:spPr>
          <a:xfrm>
            <a:off x="8569854" y="12627984"/>
            <a:ext cx="2718229" cy="99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clusões"/>
          <p:cNvSpPr txBox="1">
            <a:spLocks noGrp="1"/>
          </p:cNvSpPr>
          <p:nvPr>
            <p:ph type="title"/>
          </p:nvPr>
        </p:nvSpPr>
        <p:spPr>
          <a:xfrm>
            <a:off x="-3547" y="-11899"/>
            <a:ext cx="24589006" cy="161957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algn="ctr"/>
            <a:r>
              <a:rPr lang="en-US" b="1" dirty="0">
                <a:solidFill>
                  <a:srgbClr val="E8641E"/>
                </a:solidFill>
                <a:latin typeface="Arial"/>
              </a:rPr>
              <a:t>4.1- Python &amp; Ansible 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4" name="Body Level One…">
            <a:extLst>
              <a:ext uri="{FF2B5EF4-FFF2-40B4-BE49-F238E27FC236}">
                <a16:creationId xmlns:a16="http://schemas.microsoft.com/office/drawing/2014/main" id="{4BBDAD55-6782-950D-551D-40305DEC3FFF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504478" y="2501554"/>
            <a:ext cx="7855788" cy="9569042"/>
          </a:xfrm>
          <a:prstGeom prst="rect">
            <a:avLst/>
          </a:prstGeom>
        </p:spPr>
        <p:txBody>
          <a:bodyPr lIns="45719" tIns="45720" rIns="45719" bIns="45720" anchor="t">
            <a:noAutofit/>
          </a:bodyPr>
          <a:lstStyle/>
          <a:p>
            <a:endParaRPr lang="pt-PT" sz="4000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Ficheiros</a:t>
            </a:r>
            <a:r>
              <a:rPr lang="en-US" dirty="0">
                <a:latin typeface="Arial"/>
                <a:cs typeface="Arial"/>
              </a:rPr>
              <a:t> .</a:t>
            </a:r>
            <a:r>
              <a:rPr lang="en-US" dirty="0" err="1">
                <a:latin typeface="Arial"/>
                <a:cs typeface="Arial"/>
              </a:rPr>
              <a:t>py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 err="1">
                <a:latin typeface="Arial"/>
                <a:cs typeface="Arial"/>
              </a:rPr>
              <a:t>permitem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executar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 err="1">
                <a:latin typeface="Arial"/>
                <a:cs typeface="Arial"/>
              </a:rPr>
              <a:t>scipts</a:t>
            </a:r>
            <a:r>
              <a:rPr lang="en-US" dirty="0">
                <a:latin typeface="Arial"/>
                <a:cs typeface="Arial"/>
              </a:rPr>
              <a:t>  para </a:t>
            </a:r>
            <a:r>
              <a:rPr lang="en-US" dirty="0" err="1">
                <a:latin typeface="Arial"/>
                <a:cs typeface="Arial"/>
              </a:rPr>
              <a:t>automatizar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processos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Ficheiros</a:t>
            </a:r>
            <a:r>
              <a:rPr lang="en-US" dirty="0">
                <a:latin typeface="Arial"/>
                <a:cs typeface="Arial"/>
              </a:rPr>
              <a:t> .</a:t>
            </a:r>
            <a:r>
              <a:rPr lang="en-US" dirty="0" err="1">
                <a:latin typeface="Arial"/>
                <a:cs typeface="Arial"/>
              </a:rPr>
              <a:t>yml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permitem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introduzir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scipts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em</a:t>
            </a:r>
            <a:r>
              <a:rPr lang="en-US" dirty="0">
                <a:latin typeface="Arial"/>
                <a:cs typeface="Arial"/>
              </a:rPr>
              <a:t> python para </a:t>
            </a:r>
            <a:r>
              <a:rPr lang="en-US" dirty="0" err="1">
                <a:latin typeface="Arial"/>
                <a:cs typeface="Arial"/>
              </a:rPr>
              <a:t>automatizar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processos</a:t>
            </a:r>
            <a:r>
              <a:rPr lang="en-US" dirty="0">
                <a:latin typeface="Arial"/>
                <a:cs typeface="Arial"/>
              </a:rPr>
              <a:t>.</a:t>
            </a:r>
            <a:endParaRPr lang="en-US">
              <a:latin typeface="Arial"/>
            </a:endParaRPr>
          </a:p>
          <a:p>
            <a:endParaRPr lang="en-US">
              <a:latin typeface="Arial"/>
              <a:cs typeface="Arial"/>
            </a:endParaRPr>
          </a:p>
          <a:p>
            <a:r>
              <a:rPr lang="en-US" dirty="0">
                <a:latin typeface="Arial"/>
              </a:rPr>
              <a:t>Ansible playbook, </a:t>
            </a:r>
            <a:r>
              <a:rPr lang="en-US" dirty="0" err="1">
                <a:latin typeface="Arial"/>
              </a:rPr>
              <a:t>permite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executar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os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mesmos</a:t>
            </a:r>
            <a:r>
              <a:rPr lang="en-US" dirty="0">
                <a:latin typeface="Arial"/>
              </a:rPr>
              <a:t> e </a:t>
            </a:r>
            <a:r>
              <a:rPr lang="en-US" dirty="0" err="1">
                <a:latin typeface="Arial"/>
              </a:rPr>
              <a:t>criar</a:t>
            </a:r>
            <a:r>
              <a:rPr lang="en-US" dirty="0">
                <a:latin typeface="Arial"/>
              </a:rPr>
              <a:t> um </a:t>
            </a:r>
            <a:r>
              <a:rPr lang="en-US" dirty="0" err="1">
                <a:latin typeface="Arial"/>
              </a:rPr>
              <a:t>inventório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através</a:t>
            </a:r>
            <a:r>
              <a:rPr lang="en-US" dirty="0">
                <a:latin typeface="Arial"/>
              </a:rPr>
              <a:t> dos </a:t>
            </a:r>
            <a:r>
              <a:rPr lang="en-US" dirty="0" err="1">
                <a:latin typeface="Arial"/>
              </a:rPr>
              <a:t>ficheiros</a:t>
            </a:r>
            <a:r>
              <a:rPr lang="en-US" dirty="0">
                <a:latin typeface="Arial"/>
              </a:rPr>
              <a:t> .</a:t>
            </a:r>
            <a:r>
              <a:rPr lang="en-US" dirty="0" err="1">
                <a:latin typeface="Arial"/>
              </a:rPr>
              <a:t>yml</a:t>
            </a:r>
            <a:r>
              <a:rPr lang="en-US" dirty="0">
                <a:latin typeface="Arial"/>
              </a:rPr>
              <a:t> </a:t>
            </a:r>
            <a:r>
              <a:rPr lang="en-US" dirty="0" err="1">
                <a:latin typeface="Arial"/>
              </a:rPr>
              <a:t>criados</a:t>
            </a:r>
            <a:r>
              <a:rPr lang="en-US" dirty="0">
                <a:latin typeface="Arial"/>
              </a:rPr>
              <a:t>.</a:t>
            </a:r>
            <a:endParaRPr lang="en-US" dirty="0" err="1">
              <a:latin typeface="Arial"/>
            </a:endParaRPr>
          </a:p>
        </p:txBody>
      </p:sp>
      <p:sp>
        <p:nvSpPr>
          <p:cNvPr id="7" name="Projeto 1">
            <a:extLst>
              <a:ext uri="{FF2B5EF4-FFF2-40B4-BE49-F238E27FC236}">
                <a16:creationId xmlns:a16="http://schemas.microsoft.com/office/drawing/2014/main" id="{9EC33394-5412-DA8A-1638-454F222C4FF1}"/>
              </a:ext>
            </a:extLst>
          </p:cNvPr>
          <p:cNvSpPr txBox="1">
            <a:spLocks/>
          </p:cNvSpPr>
          <p:nvPr/>
        </p:nvSpPr>
        <p:spPr>
          <a:xfrm>
            <a:off x="3870" y="1601861"/>
            <a:ext cx="24357163" cy="74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1pPr>
            <a:lvl2pPr marL="0" marR="0" indent="914446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2pPr>
            <a:lvl3pPr marL="0" marR="0" indent="1828891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3pPr>
            <a:lvl4pPr marL="0" marR="0" indent="2743337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4pPr>
            <a:lvl5pPr marL="0" marR="0" indent="3657782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5pPr>
            <a:lvl6pPr marL="0" marR="0" indent="4572229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6pPr>
            <a:lvl7pPr marL="0" marR="0" indent="5486674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7pPr>
            <a:lvl8pPr marL="0" marR="0" indent="6401120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8pPr>
            <a:lvl9pPr marL="0" marR="0" indent="7315565" algn="l" defTabSz="182889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0" i="0" u="none" strike="noStrike" cap="none" spc="0" baseline="0">
                <a:solidFill>
                  <a:schemeClr val="accent1">
                    <a:hueOff val="1247524"/>
                    <a:satOff val="81451"/>
                    <a:lumOff val="7372"/>
                  </a:schemeClr>
                </a:solidFill>
                <a:uFillTx/>
                <a:latin typeface="+mj-lt"/>
                <a:ea typeface="+mj-ea"/>
                <a:cs typeface="+mj-cs"/>
                <a:sym typeface="Helvetica Neue Light"/>
              </a:defRPr>
            </a:lvl9pPr>
          </a:lstStyle>
          <a:p>
            <a:pPr algn="ctr" hangingPunct="1"/>
            <a:r>
              <a:rPr lang="pt-PT" sz="5400" b="1" dirty="0">
                <a:solidFill>
                  <a:srgbClr val="E8641E"/>
                </a:solidFill>
                <a:latin typeface="Arial"/>
              </a:rPr>
              <a:t>IMPLEMENTAÇÃO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01377-12A0-5EBC-1573-0843E7CF2884}"/>
              </a:ext>
            </a:extLst>
          </p:cNvPr>
          <p:cNvSpPr txBox="1"/>
          <p:nvPr/>
        </p:nvSpPr>
        <p:spPr>
          <a:xfrm>
            <a:off x="-269239" y="12140129"/>
            <a:ext cx="1048790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Palavras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pt-PT" b="1" dirty="0">
                <a:latin typeface="Arial"/>
                <a:cs typeface="Arial"/>
              </a:rPr>
              <a:t>Chave: Scripts, </a:t>
            </a:r>
            <a:r>
              <a:rPr lang="pt-PT" b="1" dirty="0" err="1">
                <a:latin typeface="Arial"/>
                <a:cs typeface="Arial"/>
              </a:rPr>
              <a:t>Ansible</a:t>
            </a:r>
            <a:endParaRPr lang="pt-PT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E2772-300D-2B64-5F6C-EC2C91203B40}"/>
              </a:ext>
            </a:extLst>
          </p:cNvPr>
          <p:cNvSpPr txBox="1"/>
          <p:nvPr/>
        </p:nvSpPr>
        <p:spPr>
          <a:xfrm>
            <a:off x="16301443" y="12459093"/>
            <a:ext cx="7275382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Fig 11. Python e Ansible </a:t>
            </a:r>
            <a:r>
              <a:rPr lang="en-US" b="1" err="1">
                <a:latin typeface="Arial"/>
              </a:rPr>
              <a:t>integração</a:t>
            </a:r>
            <a:r>
              <a:rPr lang="en-US" b="1">
                <a:latin typeface="Arial"/>
              </a:rPr>
              <a:t> </a:t>
            </a:r>
            <a:r>
              <a:rPr lang="en-US" b="1">
                <a:latin typeface="Arial"/>
                <a:cs typeface="Arial"/>
              </a:rPr>
              <a:t>[1],[2],[5].</a:t>
            </a:r>
            <a:endParaRPr lang="en-US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3246E3-56F4-778D-8118-D889C29DE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1856" y="2498245"/>
            <a:ext cx="6789708" cy="9955962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433743-7157-A315-9C6E-DDF4B0ADA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309" y="5444226"/>
            <a:ext cx="6063593" cy="5904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CA2076-CAC8-C487-18C7-427F49F2BF9E}"/>
              </a:ext>
            </a:extLst>
          </p:cNvPr>
          <p:cNvSpPr txBox="1"/>
          <p:nvPr/>
        </p:nvSpPr>
        <p:spPr>
          <a:xfrm>
            <a:off x="9026499" y="11347243"/>
            <a:ext cx="6911156" cy="1763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</a:rPr>
              <a:t>Fig 12. Python e Ansible </a:t>
            </a:r>
            <a:r>
              <a:rPr lang="en-US" b="1" dirty="0" err="1">
                <a:latin typeface="Arial"/>
              </a:rPr>
              <a:t>integração</a:t>
            </a:r>
            <a:r>
              <a:rPr lang="en-US" b="1" dirty="0">
                <a:latin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[1],[2],[5].</a:t>
            </a:r>
            <a:endParaRPr lang="en-US" dirty="0">
              <a:latin typeface="Arial"/>
              <a:cs typeface="Arial"/>
            </a:endParaRPr>
          </a:p>
          <a:p>
            <a:endParaRPr lang="en-US" b="1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919191"/>
      </a:accent2>
      <a:accent3>
        <a:srgbClr val="B3B3B3"/>
      </a:accent3>
      <a:accent4>
        <a:srgbClr val="D4D4D4"/>
      </a:accent4>
      <a:accent5>
        <a:srgbClr val="F5F5F5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919191"/>
      </a:accent2>
      <a:accent3>
        <a:srgbClr val="B3B3B3"/>
      </a:accent3>
      <a:accent4>
        <a:srgbClr val="D4D4D4"/>
      </a:accent4>
      <a:accent5>
        <a:srgbClr val="F5F5F5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 Light"/>
        <a:ea typeface="Helvetica Neue Light"/>
        <a:cs typeface="Helvetica Neue Light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4">
              <a:lumOff val="-83000"/>
            </a:schemeClr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89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4">
                <a:lumOff val="-83000"/>
              </a:schemeClr>
            </a:solidFill>
            <a:effectLst/>
            <a:uFillTx/>
            <a:latin typeface="+mj-lt"/>
            <a:ea typeface="+mj-ea"/>
            <a:cs typeface="+mj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1551</Words>
  <Application>Microsoft Office PowerPoint</Application>
  <PresentationFormat>Custom</PresentationFormat>
  <Paragraphs>136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PROJETO 2</vt:lpstr>
      <vt:lpstr>INTRODUÇÃO</vt:lpstr>
      <vt:lpstr>3. ESTADO DE ARTE</vt:lpstr>
      <vt:lpstr>3.1- Rede Manual</vt:lpstr>
      <vt:lpstr>3.2- Rede Automatizada</vt:lpstr>
      <vt:lpstr>3.3- NIS 2 </vt:lpstr>
      <vt:lpstr>2. METODOLOGIA</vt:lpstr>
      <vt:lpstr>4. IMPLEMENTAÇÃO</vt:lpstr>
      <vt:lpstr>4.1- Python &amp; Ansible </vt:lpstr>
      <vt:lpstr>4.2- TESTES </vt:lpstr>
      <vt:lpstr>5. Resultados Iniciais </vt:lpstr>
      <vt:lpstr>5.1- Resultados Intermédios e Finais </vt:lpstr>
      <vt:lpstr>       7. Bibliografia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1</dc:title>
  <cp:lastModifiedBy>Junqueira Eduardo (STUD)</cp:lastModifiedBy>
  <cp:revision>1490</cp:revision>
  <dcterms:modified xsi:type="dcterms:W3CDTF">2025-07-15T19:43:43Z</dcterms:modified>
</cp:coreProperties>
</file>